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55" r:id="rId2"/>
  </p:sldMasterIdLst>
  <p:notesMasterIdLst>
    <p:notesMasterId r:id="rId72"/>
  </p:notesMasterIdLst>
  <p:handoutMasterIdLst>
    <p:handoutMasterId r:id="rId73"/>
  </p:handoutMasterIdLst>
  <p:sldIdLst>
    <p:sldId id="265" r:id="rId3"/>
    <p:sldId id="348" r:id="rId4"/>
    <p:sldId id="338" r:id="rId5"/>
    <p:sldId id="419" r:id="rId6"/>
    <p:sldId id="417" r:id="rId7"/>
    <p:sldId id="420" r:id="rId8"/>
    <p:sldId id="349" r:id="rId9"/>
    <p:sldId id="421" r:id="rId10"/>
    <p:sldId id="350" r:id="rId11"/>
    <p:sldId id="422" r:id="rId12"/>
    <p:sldId id="351" r:id="rId13"/>
    <p:sldId id="423" r:id="rId14"/>
    <p:sldId id="353" r:id="rId15"/>
    <p:sldId id="354" r:id="rId16"/>
    <p:sldId id="355" r:id="rId17"/>
    <p:sldId id="356" r:id="rId18"/>
    <p:sldId id="357" r:id="rId19"/>
    <p:sldId id="440" r:id="rId20"/>
    <p:sldId id="360" r:id="rId21"/>
    <p:sldId id="361" r:id="rId22"/>
    <p:sldId id="362" r:id="rId23"/>
    <p:sldId id="363" r:id="rId24"/>
    <p:sldId id="441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424" r:id="rId34"/>
    <p:sldId id="425" r:id="rId35"/>
    <p:sldId id="426" r:id="rId36"/>
    <p:sldId id="442" r:id="rId37"/>
    <p:sldId id="375" r:id="rId38"/>
    <p:sldId id="376" r:id="rId39"/>
    <p:sldId id="427" r:id="rId40"/>
    <p:sldId id="428" r:id="rId41"/>
    <p:sldId id="379" r:id="rId42"/>
    <p:sldId id="380" r:id="rId43"/>
    <p:sldId id="381" r:id="rId44"/>
    <p:sldId id="429" r:id="rId45"/>
    <p:sldId id="430" r:id="rId46"/>
    <p:sldId id="431" r:id="rId47"/>
    <p:sldId id="384" r:id="rId48"/>
    <p:sldId id="387" r:id="rId49"/>
    <p:sldId id="399" r:id="rId50"/>
    <p:sldId id="415" r:id="rId51"/>
    <p:sldId id="403" r:id="rId52"/>
    <p:sldId id="404" r:id="rId53"/>
    <p:sldId id="432" r:id="rId54"/>
    <p:sldId id="405" r:id="rId55"/>
    <p:sldId id="406" r:id="rId56"/>
    <p:sldId id="408" r:id="rId57"/>
    <p:sldId id="409" r:id="rId58"/>
    <p:sldId id="414" r:id="rId59"/>
    <p:sldId id="433" r:id="rId60"/>
    <p:sldId id="443" r:id="rId61"/>
    <p:sldId id="407" r:id="rId62"/>
    <p:sldId id="412" r:id="rId63"/>
    <p:sldId id="413" r:id="rId64"/>
    <p:sldId id="444" r:id="rId65"/>
    <p:sldId id="435" r:id="rId66"/>
    <p:sldId id="436" r:id="rId67"/>
    <p:sldId id="390" r:id="rId68"/>
    <p:sldId id="392" r:id="rId69"/>
    <p:sldId id="393" r:id="rId70"/>
    <p:sldId id="445" r:id="rId71"/>
  </p:sldIdLst>
  <p:sldSz cx="9144000" cy="6858000" type="screen4x3"/>
  <p:notesSz cx="7023100" cy="9309100"/>
  <p:custDataLst>
    <p:tags r:id="rId7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AAAAAA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9" autoAdjust="0"/>
    <p:restoredTop sz="94718" autoAdjust="0"/>
  </p:normalViewPr>
  <p:slideViewPr>
    <p:cSldViewPr snapToGrid="0">
      <p:cViewPr>
        <p:scale>
          <a:sx n="90" d="100"/>
          <a:sy n="90" d="100"/>
        </p:scale>
        <p:origin x="-2550" y="-1038"/>
      </p:cViewPr>
      <p:guideLst>
        <p:guide orient="horz" pos="2160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850" y="-96"/>
      </p:cViewPr>
      <p:guideLst>
        <p:guide orient="horz" pos="2932"/>
        <p:guide pos="2211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3C7419-61D9-46C1-97E9-76E9D8F8C3E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0102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525" y="0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700088"/>
            <a:ext cx="46545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2472" y="4422144"/>
            <a:ext cx="5618157" cy="418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685"/>
            <a:ext cx="3042969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525" y="8842685"/>
            <a:ext cx="3042968" cy="46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8" tIns="46214" rIns="92428" bIns="4621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03C3B5-9CFC-4B60-AD1F-942309290D4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901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A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NTSC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Rendering_(computer_graphics)" TargetMode="External"/><Relationship Id="rId13" Type="http://schemas.openxmlformats.org/officeDocument/2006/relationships/hyperlink" Target="http://en.wikipedia.org/wiki/Hardware_acceleration" TargetMode="External"/><Relationship Id="rId3" Type="http://schemas.openxmlformats.org/officeDocument/2006/relationships/hyperlink" Target="http://en.wikipedia.org/wiki/Pixel_shader" TargetMode="External"/><Relationship Id="rId7" Type="http://schemas.openxmlformats.org/officeDocument/2006/relationships/hyperlink" Target="http://en.wikipedia.org/wiki/OpenGL" TargetMode="External"/><Relationship Id="rId12" Type="http://schemas.openxmlformats.org/officeDocument/2006/relationships/hyperlink" Target="http://en.wikipedia.org/wiki/Video_gam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OpenGL_ES" TargetMode="External"/><Relationship Id="rId11" Type="http://schemas.openxmlformats.org/officeDocument/2006/relationships/hyperlink" Target="http://en.wikipedia.org/wiki/3D_computer_graphics" TargetMode="External"/><Relationship Id="rId5" Type="http://schemas.openxmlformats.org/officeDocument/2006/relationships/hyperlink" Target="http://en.wikipedia.org/wiki/Geometry_shader" TargetMode="External"/><Relationship Id="rId10" Type="http://schemas.openxmlformats.org/officeDocument/2006/relationships/hyperlink" Target="http://en.wikipedia.org/wiki/2D_computer_graphics" TargetMode="External"/><Relationship Id="rId4" Type="http://schemas.openxmlformats.org/officeDocument/2006/relationships/hyperlink" Target="http://en.wikipedia.org/wiki/Vertex_shader" TargetMode="External"/><Relationship Id="rId9" Type="http://schemas.openxmlformats.org/officeDocument/2006/relationships/hyperlink" Target="http://en.wikipedia.org/wiki/Application_programming_interface" TargetMode="External"/><Relationship Id="rId14" Type="http://schemas.openxmlformats.org/officeDocument/2006/relationships/hyperlink" Target="http://en.wikipedia.org/wiki/Graphics_processing_uni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“Hero” processors</a:t>
            </a:r>
            <a:r>
              <a:rPr lang="en-US" baseline="0" dirty="0" smtClean="0"/>
              <a:t> are the most popular devices available from the portfolio.  They have all been recently released, have the most up-to-date collateral </a:t>
            </a:r>
            <a:r>
              <a:rPr lang="en-US" baseline="0" smtClean="0"/>
              <a:t>and software </a:t>
            </a:r>
            <a:r>
              <a:rPr lang="en-US" baseline="0" dirty="0" smtClean="0"/>
              <a:t>and have the best </a:t>
            </a:r>
            <a:r>
              <a:rPr lang="en-US" baseline="0" smtClean="0"/>
              <a:t>available support.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41AA2-15A7-4DFB-BEB4-7F54C75403E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0770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386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eaLnBrk="1" hangingPunct="1"/>
            <a:r>
              <a:rPr lang="en-US" b="1" dirty="0" smtClean="0"/>
              <a:t>75MHZ input pixel clock  (2Kx1Kx30fps)</a:t>
            </a:r>
          </a:p>
          <a:p>
            <a:pPr eaLnBrk="1" hangingPunct="1"/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VPFE – Video Port Front End</a:t>
            </a:r>
          </a:p>
          <a:p>
            <a:pPr eaLnBrk="1" hangingPunct="1"/>
            <a:r>
              <a:rPr lang="en-US" b="1" dirty="0" smtClean="0"/>
              <a:t>BT 656 – digital video Protocol for</a:t>
            </a:r>
            <a:r>
              <a:rPr lang="en-US" b="1" baseline="0" dirty="0" smtClean="0"/>
              <a:t> streaming </a:t>
            </a:r>
            <a:r>
              <a:rPr lang="en-US" dirty="0" smtClean="0"/>
              <a:t>uncompressed </a:t>
            </a:r>
            <a:r>
              <a:rPr lang="en-US" dirty="0" smtClean="0">
                <a:hlinkClick r:id="rId3" tooltip="PAL"/>
              </a:rPr>
              <a:t>PAL</a:t>
            </a:r>
            <a:r>
              <a:rPr lang="en-US" dirty="0" smtClean="0"/>
              <a:t> or </a:t>
            </a:r>
            <a:r>
              <a:rPr lang="en-US" dirty="0" smtClean="0">
                <a:hlinkClick r:id="rId4" tooltip="NTSC"/>
              </a:rPr>
              <a:t>NTSC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b="1" dirty="0" smtClean="0"/>
              <a:t>CCD – Charged Couple device (digital camera)</a:t>
            </a:r>
          </a:p>
          <a:p>
            <a:pPr eaLnBrk="1" hangingPunct="1"/>
            <a:r>
              <a:rPr lang="en-US" b="1" dirty="0" smtClean="0"/>
              <a:t>CCDC – Charge Couple device controller</a:t>
            </a:r>
          </a:p>
          <a:p>
            <a:pPr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For 16 bits interface, two VPFE are connected together </a:t>
            </a:r>
          </a:p>
          <a:p>
            <a:r>
              <a:rPr lang="en-US" b="1" dirty="0" smtClean="0"/>
              <a:t>Row data - </a:t>
            </a:r>
            <a:r>
              <a:rPr lang="en-US" dirty="0" smtClean="0">
                <a:latin typeface="+mn-lt"/>
              </a:rPr>
              <a:t>color filter array (CFA or RGB color space </a:t>
            </a:r>
            <a:r>
              <a:rPr lang="en-US" dirty="0" err="1" smtClean="0">
                <a:latin typeface="+mn-lt"/>
              </a:rPr>
              <a:t>Foveon</a:t>
            </a:r>
            <a:r>
              <a:rPr lang="en-US" dirty="0" smtClean="0">
                <a:latin typeface="+mn-lt"/>
              </a:rPr>
              <a:t> X3 sensors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34BEBD-F97A-4391-B9A3-A9100FE494AC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(Ipv4, Ipv6, 802.3x)  - software support</a:t>
            </a:r>
          </a:p>
          <a:p>
            <a:pPr eaLnBrk="1" hangingPunct="1">
              <a:spcAft>
                <a:spcPts val="300"/>
              </a:spcAft>
              <a:buClr>
                <a:srgbClr val="336699"/>
              </a:buClr>
              <a:buSzPct val="85000"/>
            </a:pPr>
            <a:r>
              <a:rPr lang="en-US" b="1" dirty="0" smtClean="0">
                <a:solidFill>
                  <a:srgbClr val="000000"/>
                </a:solidFill>
              </a:rPr>
              <a:t>MDIO – Management Data Input-Output serial link to talk to the physical front end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1F866-2EE9-47FD-95F6-923E8825A0A8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eXtensible Host Controller Interface (</a:t>
            </a:r>
            <a:r>
              <a:rPr lang="en-US" b="1" dirty="0" err="1" smtClean="0"/>
              <a:t>xHCI</a:t>
            </a:r>
            <a:r>
              <a:rPr lang="en-US" b="1" dirty="0" smtClean="0"/>
              <a:t>)</a:t>
            </a:r>
            <a:r>
              <a:rPr lang="en-US" dirty="0" smtClean="0"/>
              <a:t> is a computer interface specification</a:t>
            </a:r>
          </a:p>
          <a:p>
            <a:pPr eaLnBrk="1" hangingPunct="1"/>
            <a:r>
              <a:rPr lang="en-US" dirty="0" smtClean="0"/>
              <a:t>DM/DP</a:t>
            </a:r>
            <a:r>
              <a:rPr lang="en-US" baseline="0" dirty="0" smtClean="0"/>
              <a:t>  differential physical interface, data plus data minus</a:t>
            </a:r>
          </a:p>
          <a:p>
            <a:pPr eaLnBrk="1" hangingPunct="1"/>
            <a:r>
              <a:rPr lang="en-US" baseline="0" dirty="0" smtClean="0"/>
              <a:t>Super Speed – 5G not supported </a:t>
            </a:r>
          </a:p>
          <a:p>
            <a:r>
              <a:rPr lang="en-US" dirty="0" smtClean="0">
                <a:latin typeface="+mn-lt"/>
              </a:rPr>
              <a:t>Internal DMA controller</a:t>
            </a:r>
          </a:p>
          <a:p>
            <a:r>
              <a:rPr lang="en-US" dirty="0" smtClean="0">
                <a:latin typeface="+mn-lt"/>
              </a:rPr>
              <a:t>– Descriptor caching and data pre-fetching ensures high performance</a:t>
            </a:r>
          </a:p>
          <a:p>
            <a:r>
              <a:rPr lang="en-US" dirty="0" smtClean="0">
                <a:latin typeface="+mn-lt"/>
              </a:rPr>
              <a:t>– Dynamic FIFO memory allocation for all endpoints</a:t>
            </a:r>
          </a:p>
          <a:p>
            <a:r>
              <a:rPr lang="en-US" dirty="0" smtClean="0">
                <a:latin typeface="+mn-lt"/>
              </a:rPr>
              <a:t>OCP – open Core Protocol  )additional P – Presence - assertions and constraints</a:t>
            </a:r>
          </a:p>
          <a:p>
            <a:r>
              <a:rPr lang="en-US" i="1" dirty="0" smtClean="0"/>
              <a:t>UTMI</a:t>
            </a:r>
            <a:r>
              <a:rPr lang="en-US" dirty="0" smtClean="0"/>
              <a:t>, USB 2.0 Transceiver Macrocell Interface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8AFBB12-A295-4E14-B215-7F2047C534BB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31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64" indent="-174964">
              <a:buFontTx/>
              <a:buChar char="-"/>
            </a:pPr>
            <a:r>
              <a:rPr lang="en-US" dirty="0" smtClean="0"/>
              <a:t>ARM + PRU + memories + peripherals = </a:t>
            </a:r>
            <a:r>
              <a:rPr lang="en-US" dirty="0" err="1" smtClean="0"/>
              <a:t>SoC</a:t>
            </a:r>
            <a:endParaRPr lang="en-US" dirty="0" smtClean="0"/>
          </a:p>
          <a:p>
            <a:pPr marL="174964" indent="-174964">
              <a:buFontTx/>
              <a:buChar char="-"/>
            </a:pPr>
            <a:r>
              <a:rPr lang="en-US" dirty="0" smtClean="0"/>
              <a:t>PRU works as a co-processor in</a:t>
            </a:r>
            <a:r>
              <a:rPr lang="en-US" baseline="0" dirty="0" smtClean="0"/>
              <a:t> system-level implementation, or</a:t>
            </a:r>
            <a:endParaRPr lang="en-US" dirty="0" smtClean="0"/>
          </a:p>
          <a:p>
            <a:r>
              <a:rPr lang="en-US" dirty="0" smtClean="0"/>
              <a:t>-  </a:t>
            </a:r>
            <a:r>
              <a:rPr lang="en-US" baseline="0" dirty="0" smtClean="0"/>
              <a:t>PRU works independently</a:t>
            </a:r>
            <a:endParaRPr lang="en-US" dirty="0" smtClean="0"/>
          </a:p>
          <a:p>
            <a:pPr marL="174964" indent="-174964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245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245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EPOS  - Electronic point of sale</a:t>
            </a:r>
          </a:p>
          <a:p>
            <a:r>
              <a:rPr lang="en-US" dirty="0" smtClean="0"/>
              <a:t>SK – Software Kit</a:t>
            </a:r>
          </a:p>
          <a:p>
            <a:r>
              <a:rPr lang="en-US" dirty="0" smtClean="0"/>
              <a:t>IDK – Industrial Development Kit</a:t>
            </a:r>
          </a:p>
          <a:p>
            <a:r>
              <a:rPr lang="en-US" dirty="0" smtClean="0"/>
              <a:t>HS- High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1520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976" indent="-288837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347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486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625" indent="-231069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763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902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6041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8179" indent="-23106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9012023-4196-4B37-A6E4-39C1CD6ABA8F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39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3869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3869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7A1FD-7724-438B-B8A7-4171430615C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7046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51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52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53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4159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54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55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56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57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5E3496-450F-4F82-9D00-572C1809C5B1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58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5325"/>
            <a:ext cx="4654550" cy="349091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079" y="4420541"/>
            <a:ext cx="5614944" cy="419134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245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245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PMU – Programming Multi-channel Unit  (The ARM module)</a:t>
            </a:r>
          </a:p>
          <a:p>
            <a:r>
              <a:rPr lang="en-US" dirty="0" smtClean="0"/>
              <a:t>LPDDR - Low Power Double Data Rate memory   266MHZ</a:t>
            </a:r>
          </a:p>
          <a:p>
            <a:r>
              <a:rPr lang="en-US" dirty="0" smtClean="0"/>
              <a:t>DDR3 – 400MHZ</a:t>
            </a:r>
          </a:p>
          <a:p>
            <a:r>
              <a:rPr lang="en-US" dirty="0" smtClean="0"/>
              <a:t>DDR3L – low voltage DDR3</a:t>
            </a:r>
          </a:p>
          <a:p>
            <a:r>
              <a:rPr lang="en-US" dirty="0" smtClean="0"/>
              <a:t>OCMC – On chip memory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701F91-29EB-40D2-B9D7-8C42FB260373}" type="datetime1">
              <a:rPr lang="en-US" smtClean="0"/>
              <a:pPr/>
              <a:t>11/10/2014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74D21E-FC2D-4C2D-A54C-47F1D12D0BD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245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269E-7889-4BB4-AAA2-2887C01AFD3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6339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EAE9B4-13B3-4257-B5DB-68F933689ECC}" type="slidenum">
              <a:rPr lang="en-US"/>
              <a:pPr/>
              <a:t>69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SGX530 – graphics Accelerator - features </a:t>
            </a:r>
            <a:r>
              <a:rPr lang="en-US" dirty="0" smtClean="0">
                <a:hlinkClick r:id="rId3" action="ppaction://hlinkfile" tooltip="Pixel shader"/>
              </a:rPr>
              <a:t>pixel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file" tooltip="Vertex shader"/>
              </a:rPr>
              <a:t>vertex</a:t>
            </a:r>
            <a:r>
              <a:rPr lang="en-US" dirty="0" smtClean="0"/>
              <a:t>, and </a:t>
            </a:r>
            <a:r>
              <a:rPr lang="en-US" dirty="0" smtClean="0">
                <a:hlinkClick r:id="rId5" action="ppaction://hlinkfile" tooltip="Geometry shader"/>
              </a:rPr>
              <a:t>geometry </a:t>
            </a:r>
            <a:r>
              <a:rPr lang="en-US" dirty="0" err="1" smtClean="0">
                <a:hlinkClick r:id="rId5" action="ppaction://hlinkfile" tooltip="Geometry shader"/>
              </a:rPr>
              <a:t>shader</a:t>
            </a:r>
            <a:r>
              <a:rPr lang="en-US" dirty="0" smtClean="0"/>
              <a:t> hardware, supporting </a:t>
            </a:r>
            <a:r>
              <a:rPr lang="en-US" dirty="0" smtClean="0">
                <a:hlinkClick r:id="rId6" action="ppaction://hlinkfile" tooltip="OpenGL ES"/>
              </a:rPr>
              <a:t>OpenGL ES</a:t>
            </a:r>
            <a:r>
              <a:rPr lang="en-US" dirty="0" smtClean="0"/>
              <a:t>  - </a:t>
            </a:r>
            <a:r>
              <a:rPr lang="en-US" sz="1600" dirty="0">
                <a:solidFill>
                  <a:srgbClr val="000000"/>
                </a:solidFill>
              </a:rPr>
              <a:t>7M </a:t>
            </a:r>
            <a:r>
              <a:rPr lang="en-US" sz="1600" dirty="0"/>
              <a:t>Triangles</a:t>
            </a:r>
            <a:r>
              <a:rPr lang="en-US" sz="1600" dirty="0">
                <a:solidFill>
                  <a:srgbClr val="000000"/>
                </a:solidFill>
              </a:rPr>
              <a:t> and 200M Pixels   1.6GFLOPS</a:t>
            </a:r>
            <a:endParaRPr lang="en-US" dirty="0" smtClean="0"/>
          </a:p>
          <a:p>
            <a:pPr rtl="0"/>
            <a:r>
              <a:rPr lang="en-US" b="1" dirty="0" smtClean="0"/>
              <a:t>OpenGL for Embedded Systems</a:t>
            </a:r>
            <a:r>
              <a:rPr lang="en-US" dirty="0" smtClean="0"/>
              <a:t> (</a:t>
            </a:r>
            <a:r>
              <a:rPr lang="en-US" b="1" dirty="0" smtClean="0"/>
              <a:t>OpenGL ES</a:t>
            </a:r>
            <a:r>
              <a:rPr lang="en-US" dirty="0" smtClean="0"/>
              <a:t> or </a:t>
            </a:r>
            <a:r>
              <a:rPr lang="en-US" b="1" dirty="0" smtClean="0"/>
              <a:t>GLES</a:t>
            </a:r>
            <a:r>
              <a:rPr lang="en-US" dirty="0" smtClean="0"/>
              <a:t>) is a subset of the </a:t>
            </a:r>
            <a:r>
              <a:rPr lang="en-US" dirty="0" smtClean="0">
                <a:hlinkClick r:id="rId7" action="ppaction://hlinkfile" tooltip="OpenGL"/>
              </a:rPr>
              <a:t>OpenGL</a:t>
            </a:r>
            <a:r>
              <a:rPr lang="en-US" dirty="0" smtClean="0"/>
              <a:t> </a:t>
            </a:r>
            <a:r>
              <a:rPr lang="en-US" dirty="0" smtClean="0">
                <a:hlinkClick r:id="rId8" action="ppaction://hlinkfile" tooltip="Rendering (computer graphics)"/>
              </a:rPr>
              <a:t>computer graphics rendering</a:t>
            </a:r>
            <a:r>
              <a:rPr lang="en-US" dirty="0" smtClean="0"/>
              <a:t> </a:t>
            </a:r>
            <a:r>
              <a:rPr lang="en-US" dirty="0" smtClean="0">
                <a:hlinkClick r:id="rId9" action="ppaction://hlinkfile" tooltip="Application programming interface"/>
              </a:rPr>
              <a:t>application programming interface</a:t>
            </a:r>
            <a:r>
              <a:rPr lang="en-US" dirty="0" smtClean="0"/>
              <a:t> (API) for rendering </a:t>
            </a:r>
            <a:r>
              <a:rPr lang="en-US" dirty="0" smtClean="0">
                <a:hlinkClick r:id="rId10" action="ppaction://hlinkfile" tooltip="2D computer graphics"/>
              </a:rPr>
              <a:t>2D</a:t>
            </a:r>
            <a:r>
              <a:rPr lang="en-US" dirty="0" smtClean="0"/>
              <a:t> and </a:t>
            </a:r>
            <a:r>
              <a:rPr lang="en-US" dirty="0" smtClean="0">
                <a:hlinkClick r:id="rId11" action="ppaction://hlinkfile" tooltip="3D computer graphics"/>
              </a:rPr>
              <a:t>3D computer graphics</a:t>
            </a:r>
            <a:r>
              <a:rPr lang="en-US" dirty="0" smtClean="0"/>
              <a:t> such as those used by </a:t>
            </a:r>
            <a:r>
              <a:rPr lang="en-US" dirty="0" smtClean="0">
                <a:hlinkClick r:id="rId12" action="ppaction://hlinkfile" tooltip="Video game"/>
              </a:rPr>
              <a:t>video games</a:t>
            </a:r>
            <a:r>
              <a:rPr lang="en-US" dirty="0" smtClean="0"/>
              <a:t>, typically </a:t>
            </a:r>
            <a:r>
              <a:rPr lang="en-US" dirty="0" smtClean="0">
                <a:hlinkClick r:id="rId13" action="ppaction://hlinkfile" tooltip="Hardware acceleration"/>
              </a:rPr>
              <a:t>hardware-accelerated</a:t>
            </a:r>
            <a:r>
              <a:rPr lang="en-US" dirty="0" smtClean="0"/>
              <a:t> using a </a:t>
            </a:r>
            <a:r>
              <a:rPr lang="en-US" dirty="0" smtClean="0">
                <a:hlinkClick r:id="rId14" action="ppaction://hlinkfile" tooltip="Graphics processing unit"/>
              </a:rPr>
              <a:t>graphics processing unit</a:t>
            </a:r>
            <a:r>
              <a:rPr lang="en-US" dirty="0" smtClean="0"/>
              <a:t> (GPU). </a:t>
            </a:r>
          </a:p>
          <a:p>
            <a:pPr rtl="0"/>
            <a:r>
              <a:rPr lang="en-US" dirty="0" smtClean="0"/>
              <a:t>Crypto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38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 issues:</a:t>
            </a:r>
          </a:p>
          <a:p>
            <a:r>
              <a:rPr lang="en-US" dirty="0" smtClean="0"/>
              <a:t>2 for Neon- VFP</a:t>
            </a:r>
          </a:p>
          <a:p>
            <a:r>
              <a:rPr lang="en-US" dirty="0" smtClean="0"/>
              <a:t>2 for load and store</a:t>
            </a:r>
          </a:p>
          <a:p>
            <a:r>
              <a:rPr lang="en-US" dirty="0" smtClean="0"/>
              <a:t>4 for the other (ALU, Shift, multiply)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F68C97-DBEA-40B2-91B6-F690EAC6BBD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47C069-BDC5-4EE9-9D1C-DFE8B6E9D36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Notes: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AM335x: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 instruction RAM   (2K instructions)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- 8K Bytes data 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/>
              <a:t>- 12K Bytes shared RAM</a:t>
            </a:r>
          </a:p>
          <a:p>
            <a:pPr eaLnBrk="1" hangingPunct="1"/>
            <a:endParaRPr lang="en-US" dirty="0" smtClean="0"/>
          </a:p>
          <a:p>
            <a:pPr eaLnBrk="1" hangingPunct="1">
              <a:buFontTx/>
              <a:buChar char="-"/>
            </a:pPr>
            <a:r>
              <a:rPr lang="en-US" dirty="0" smtClean="0"/>
              <a:t>Although PRU can only run from IRAM, it can be reset and new code can be loaded.  This allows you to use the PRU for multiple functions.</a:t>
            </a:r>
          </a:p>
          <a:p>
            <a:pPr eaLnBrk="1" hangingPunct="1">
              <a:buFontTx/>
              <a:buChar char="-"/>
            </a:pPr>
            <a:r>
              <a:rPr lang="en-US" dirty="0" smtClean="0"/>
              <a:t>Each PRU has a total of 32 output pins and 30 input pins.  Pins are multiplexed with other peripherals at the system level so there are pin muxing considerations to be kept in mind.</a:t>
            </a:r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Char char="-"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Main</a:t>
            </a:r>
            <a:r>
              <a:rPr lang="en-US" baseline="0" dirty="0" smtClean="0"/>
              <a:t> point: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The PRU subsystem has key features and dedicated resources that help solve real-time problems.</a:t>
            </a:r>
          </a:p>
          <a:p>
            <a:pPr eaLnBrk="1" hangingPunct="1">
              <a:buFontTx/>
              <a:buNone/>
            </a:pPr>
            <a:endParaRPr lang="en-US" baseline="0" dirty="0" smtClean="0"/>
          </a:p>
          <a:p>
            <a:pPr eaLnBrk="1" hangingPunct="1">
              <a:buFontTx/>
              <a:buNone/>
            </a:pPr>
            <a:r>
              <a:rPr lang="en-US" baseline="0" dirty="0" smtClean="0"/>
              <a:t>Key features: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2 PRU cores – each with dedicated instruction RAM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	- RISC processors 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IEP (timer) – 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eCap – PWM (Pulse width Modulation) Enhanced Capture Module – input or output</a:t>
            </a:r>
          </a:p>
          <a:p>
            <a:pPr eaLnBrk="1" hangingPunct="1">
              <a:buFontTx/>
              <a:buNone/>
            </a:pPr>
            <a:endParaRPr lang="en-US" baseline="0" dirty="0" smtClean="0"/>
          </a:p>
          <a:p>
            <a:pPr eaLnBrk="1" hangingPunct="1">
              <a:buFontTx/>
              <a:buNone/>
            </a:pPr>
            <a:r>
              <a:rPr lang="en-US" i="1" dirty="0" smtClean="0"/>
              <a:t>instruction fetch</a:t>
            </a:r>
            <a:r>
              <a:rPr lang="en-US" dirty="0" smtClean="0"/>
              <a:t>: grab the instruction located at address pc </a:t>
            </a:r>
            <a:r>
              <a:rPr lang="en-US" i="1" dirty="0" smtClean="0"/>
              <a:t>instruction </a:t>
            </a:r>
          </a:p>
          <a:p>
            <a:pPr eaLnBrk="1" hangingPunct="1">
              <a:buFontTx/>
              <a:buNone/>
            </a:pPr>
            <a:r>
              <a:rPr lang="en-US" i="1" dirty="0" smtClean="0"/>
              <a:t>decode</a:t>
            </a:r>
            <a:r>
              <a:rPr lang="en-US" dirty="0" smtClean="0"/>
              <a:t>: parse the instruction. what is the opcode, what registers do we need, what is value of the immediate, etc </a:t>
            </a:r>
            <a:r>
              <a:rPr lang="en-US" i="1" dirty="0" smtClean="0"/>
              <a:t>read registers</a:t>
            </a:r>
            <a:r>
              <a:rPr lang="en-US" dirty="0" smtClean="0"/>
              <a:t>: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grab whatever register values we need from the register file </a:t>
            </a:r>
            <a:r>
              <a:rPr lang="en-US" i="1" dirty="0" smtClean="0"/>
              <a:t>execute</a:t>
            </a:r>
            <a:r>
              <a:rPr lang="en-US" dirty="0" smtClean="0"/>
              <a:t>: we now have all the data we need to execute the instruction,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so execute the instruction. if it's an add instruction, add the register values, etc. </a:t>
            </a:r>
          </a:p>
          <a:p>
            <a:pPr eaLnBrk="1" hangingPunct="1">
              <a:buFontTx/>
              <a:buNone/>
            </a:pPr>
            <a:r>
              <a:rPr lang="en-US" i="1" dirty="0" smtClean="0"/>
              <a:t>write register</a:t>
            </a:r>
            <a:r>
              <a:rPr lang="en-US" dirty="0" smtClean="0"/>
              <a:t>: write a new register value into the register file, if necessary [not necessary for stores]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19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50899" indent="-288808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55228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17320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79412" indent="-231045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41503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3003595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65686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927777" indent="-23104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A236DD-3785-41BF-A455-B1A0375F8507}" type="slidenum">
              <a:rPr lang="en-US" b="0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20</a:t>
            </a:fld>
            <a:endParaRPr lang="en-US" b="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dirty="0" smtClean="0"/>
              <a:t>VENC -  Composite Video, S-Video</a:t>
            </a:r>
          </a:p>
          <a:p>
            <a:pPr eaLnBrk="1" hangingPunct="1"/>
            <a:r>
              <a:rPr lang="en-US" b="1" dirty="0" smtClean="0"/>
              <a:t>Passive active Matrix Panel – supply the voltage to the LCD</a:t>
            </a:r>
          </a:p>
          <a:p>
            <a:pPr eaLnBrk="1" hangingPunct="1"/>
            <a:r>
              <a:rPr lang="en-US" dirty="0" smtClean="0"/>
              <a:t>Transparency color key  - mixing multiple colors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Gamma curve support</a:t>
            </a:r>
            <a:r>
              <a:rPr lang="en-US" b="1" dirty="0" smtClean="0"/>
              <a:t>  - compensate for the way the eye sees things</a:t>
            </a:r>
          </a:p>
          <a:p>
            <a:pPr marL="0" lvl="1" defTabSz="9143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ym typeface="Wingdings" pitchFamily="2" charset="2"/>
              </a:rPr>
              <a:t>Programmable Color Phase Rotation – changing the phase of presentation of color (2 values, radius and phase)</a:t>
            </a:r>
            <a:endParaRPr lang="en-US"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OpenSSL</a:t>
            </a:r>
            <a:r>
              <a:rPr lang="en-US" dirty="0" smtClean="0"/>
              <a:t> is an open-source implementation of the SSL and TLS protocols. </a:t>
            </a:r>
          </a:p>
          <a:p>
            <a:r>
              <a:rPr lang="en-US" dirty="0" smtClean="0"/>
              <a:t>The core library, written in the C programming language, implements basic cryptographic functions and provides various utility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18C1-3EEF-4602-9777-CACBEB7B4E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61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1006088-BF21-4FD5-870B-675EAADE47B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D60626-1ACC-48B1-8201-AA7BD5684B5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3200" b="1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5D59E-3020-483D-90FC-392986F41C5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2DB302-961D-41B7-BD2E-EA757E550C4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852D4D-CA63-4F5E-A04D-C043C1229BE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142875"/>
            <a:ext cx="2141537" cy="57356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42875"/>
            <a:ext cx="6275388" cy="5735638"/>
          </a:xfrm>
        </p:spPr>
        <p:txBody>
          <a:bodyPr vert="eaVert"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0706DD-24B8-4851-91EA-2616D1811F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B8A4E2A-EC1C-49F2-86AD-0AF2DCEAA54C}" type="datetimeFigureOut">
              <a:rPr lang="en-US" smtClean="0">
                <a:solidFill>
                  <a:srgbClr val="000000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11/10/2014</a:t>
            </a:fld>
            <a:endParaRPr lang="en-US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BD591-0383-4826-BB17-CDA0A1721220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724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B09843C0-6DAC-490D-A4BA-BCECDC8ED96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F2394529-A9B3-4A54-83EC-E61379E8334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324600"/>
            <a:ext cx="878205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943100"/>
            <a:ext cx="8458200" cy="1470025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98875"/>
            <a:ext cx="8458200" cy="1485900"/>
          </a:xfrm>
          <a:ln/>
        </p:spPr>
        <p:txBody>
          <a:bodyPr/>
          <a:lstStyle>
            <a:lvl1pPr marL="0" indent="0">
              <a:buFontTx/>
              <a:buNone/>
              <a:defRPr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91A5AC0A-F4BD-4464-80DC-A88E0D9F781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48468"/>
            <a:ext cx="8467725" cy="4945932"/>
          </a:xfrm>
        </p:spPr>
        <p:txBody>
          <a:bodyPr/>
          <a:lstStyle>
            <a:lvl1pPr>
              <a:spcBef>
                <a:spcPts val="800"/>
              </a:spcBef>
              <a:defRPr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0521C-F793-4067-BB07-C7AF74E21EF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38925" y="6049963"/>
            <a:ext cx="2133600" cy="206375"/>
          </a:xfrm>
        </p:spPr>
        <p:txBody>
          <a:bodyPr/>
          <a:lstStyle>
            <a:lvl1pPr>
              <a:defRPr/>
            </a:lvl1pPr>
          </a:lstStyle>
          <a:p>
            <a:fld id="{156AB8A3-9FE4-4612-8857-687BFF70DD9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5" y="1185863"/>
            <a:ext cx="4157663" cy="4692650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185863"/>
            <a:ext cx="4157662" cy="4692650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0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algn="l" rtl="0" eaLnBrk="0" fontAlgn="base" hangingPunct="0">
              <a:spcAft>
                <a:spcPct val="0"/>
              </a:spcAft>
              <a:defRPr lang="en-US" sz="18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algn="l" rtl="0" eaLnBrk="0" fontAlgn="base" hangingPunct="0">
              <a:spcAft>
                <a:spcPct val="0"/>
              </a:spcAft>
              <a:defRPr lang="en-US"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A6A834-CC4A-4943-952A-D55BFAADAD5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D8EEF-7576-4AB0-8518-088FB58AB73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3D9FE4-F784-4A94-8F3E-54A098F0E8C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275" y="6324600"/>
            <a:ext cx="87407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8" descr="ti_logo_powerpoint_1_line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42875"/>
            <a:ext cx="8458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75" y="1058863"/>
            <a:ext cx="8467725" cy="4935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6049963"/>
            <a:ext cx="21336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3144B24B-BAB1-431A-82C6-36E096187F50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28" r:id="rId5"/>
    <p:sldLayoutId id="2147483741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ts val="8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33363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854075" indent="-165100" algn="l" rtl="0" eaLnBrk="0" fontAlgn="base" hangingPunct="0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201738" indent="-233363" algn="l" rtl="0" eaLnBrk="0" fontAlgn="base" hangingPunct="0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489075" indent="-173038" algn="l" rtl="0" eaLnBrk="0" fontAlgn="base" hangingPunct="0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19462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4034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8606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3178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21425"/>
            <a:ext cx="8810625" cy="466344"/>
          </a:xfrm>
          <a:prstGeom prst="rect">
            <a:avLst/>
          </a:prstGeom>
          <a:solidFill>
            <a:schemeClr val="bg1"/>
          </a:solidFill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27" descr="ti_logo_powerpoint_1_line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5438" y="6440488"/>
            <a:ext cx="18748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F2394529-A9B3-4A54-83EC-E61379E8334E}" type="slidenum">
              <a:rPr lang="en-US" smtClean="0">
                <a:solidFill>
                  <a:srgbClr val="000000"/>
                </a:solidFill>
                <a:cs typeface="+mn-cs"/>
              </a:rPr>
              <a:pPr/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DE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5pPr>
      <a:lvl6pPr marL="19192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6pPr>
      <a:lvl7pPr marL="23764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7pPr>
      <a:lvl8pPr marL="28336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8pPr>
      <a:lvl9pPr marL="3290888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ssors.wiki.ti.com/index.php/PRU-IC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lsds/ti/arm/sitara_arm_cortex_a_processor/overview.pag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e2e.ti.com/" TargetMode="External"/><Relationship Id="rId4" Type="http://schemas.openxmlformats.org/officeDocument/2006/relationships/hyperlink" Target="http://processors.wiki.ti.com/index.php/Sitar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en-US" dirty="0" err="1" smtClean="0"/>
              <a:t>Sitara</a:t>
            </a:r>
            <a:r>
              <a:rPr lang="en-US" dirty="0" smtClean="0"/>
              <a:t> </a:t>
            </a:r>
            <a:r>
              <a:rPr lang="en-US" dirty="0" smtClean="0"/>
              <a:t>Devices </a:t>
            </a:r>
            <a:r>
              <a:rPr lang="en-US" dirty="0" smtClean="0"/>
              <a:t>Overview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Embedded Processors Training</a:t>
            </a:r>
          </a:p>
          <a:p>
            <a:r>
              <a:rPr lang="en-US" dirty="0" smtClean="0"/>
              <a:t>Multicore Applications</a:t>
            </a:r>
          </a:p>
          <a:p>
            <a:r>
              <a:rPr lang="en-US" dirty="0" smtClean="0"/>
              <a:t>Literature Number: SPRPXXX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11" r="899"/>
          <a:stretch>
            <a:fillRect/>
          </a:stretch>
        </p:blipFill>
        <p:spPr bwMode="auto">
          <a:xfrm>
            <a:off x="318974" y="237380"/>
            <a:ext cx="8574471" cy="585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939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118732" y="62010"/>
            <a:ext cx="8458200" cy="1371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Architecture</a:t>
            </a:r>
            <a:r>
              <a:rPr lang="en-US" dirty="0" smtClean="0"/>
              <a:t> </a:t>
            </a:r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Processors and Co-processors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45"/>
          <a:stretch>
            <a:fillRect/>
          </a:stretch>
        </p:blipFill>
        <p:spPr bwMode="auto">
          <a:xfrm>
            <a:off x="604722" y="2052084"/>
            <a:ext cx="7832211" cy="345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167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0"/>
            <a:ext cx="8458200" cy="957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Cortex-A9 (AM437x)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Cortex-A8 </a:t>
            </a:r>
            <a:r>
              <a:rPr lang="en-US" dirty="0" smtClean="0"/>
              <a:t>(AM335x)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72365"/>
            <a:ext cx="562927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645" y="1382252"/>
            <a:ext cx="38576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VFP Fully Pipelined ~10x floating point speed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Out of order processing and other performance improvements giving 2.5 DMIPS/MHz  (2.0 for AM335)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External PL310 cache controller</a:t>
            </a:r>
            <a:br>
              <a:rPr lang="en-US" dirty="0" smtClean="0">
                <a:latin typeface="Calibri" pitchFamily="34" charset="0"/>
              </a:rPr>
            </a:br>
            <a:endParaRPr lang="en-US" dirty="0" smtClean="0">
              <a:latin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L2 </a:t>
            </a:r>
            <a:r>
              <a:rPr lang="en-US" dirty="0" smtClean="0">
                <a:latin typeface="Calibri" pitchFamily="34" charset="0"/>
              </a:rPr>
              <a:t>Cache can be used as generic SRAM (SRAM or Cache - no mixing</a:t>
            </a:r>
            <a:r>
              <a:rPr lang="en-US" dirty="0" smtClean="0">
                <a:latin typeface="Calibri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Interrupts (more interrupts, 224)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Generic </a:t>
            </a:r>
            <a:r>
              <a:rPr lang="en-US" dirty="0" smtClean="0">
                <a:latin typeface="Calibri" pitchFamily="34" charset="0"/>
              </a:rPr>
              <a:t>Interrupt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Wakeup </a:t>
            </a:r>
            <a:r>
              <a:rPr lang="en-US" dirty="0" smtClean="0">
                <a:latin typeface="Calibri" pitchFamily="34" charset="0"/>
              </a:rPr>
              <a:t>Gen</a:t>
            </a:r>
            <a:endParaRPr lang="en-US" dirty="0" smtClean="0">
              <a:latin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Local </a:t>
            </a:r>
            <a:r>
              <a:rPr lang="en-US" dirty="0" smtClean="0">
                <a:latin typeface="Calibri" pitchFamily="34" charset="0"/>
              </a:rPr>
              <a:t>counter, watchdog </a:t>
            </a:r>
            <a:r>
              <a:rPr lang="en-US" dirty="0" smtClean="0">
                <a:latin typeface="Calibri" pitchFamily="34" charset="0"/>
              </a:rPr>
              <a:t>timer</a:t>
            </a:r>
            <a:endParaRPr lang="en-US" dirty="0" smtClean="0">
              <a:latin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Up to 1GHz MPU clock</a:t>
            </a:r>
          </a:p>
        </p:txBody>
      </p:sp>
    </p:spTree>
    <p:extLst>
      <p:ext uri="{BB962C8B-B14F-4D97-AF65-F5344CB8AC3E}">
        <p14:creationId xmlns:p14="http://schemas.microsoft.com/office/powerpoint/2010/main" xmlns="" val="42710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858"/>
            <a:ext cx="8229600" cy="8302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Cortex-A9 </a:t>
            </a:r>
            <a:r>
              <a:rPr lang="en-US" sz="4000" dirty="0" smtClean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Superscalar architecture:</a:t>
            </a:r>
          </a:p>
          <a:p>
            <a:pPr lvl="1"/>
            <a:r>
              <a:rPr lang="en-US" sz="2400" dirty="0" smtClean="0"/>
              <a:t>8 functional units-2 ALU, 2 shifts, branch unit, multiply and divide, load store</a:t>
            </a:r>
          </a:p>
          <a:p>
            <a:pPr lvl="1"/>
            <a:r>
              <a:rPr lang="en-US" sz="2400" dirty="0"/>
              <a:t>2</a:t>
            </a:r>
            <a:r>
              <a:rPr lang="en-US" sz="2400" dirty="0" smtClean="0"/>
              <a:t> concurrent decoded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Full implementation of ARMv7-A architecture instruction set:</a:t>
            </a:r>
          </a:p>
          <a:p>
            <a:pPr lvl="1"/>
            <a:r>
              <a:rPr lang="en-US" sz="2400" dirty="0" smtClean="0"/>
              <a:t>More MAC instructions (normalization and rounding)</a:t>
            </a:r>
          </a:p>
          <a:p>
            <a:pPr lvl="1"/>
            <a:r>
              <a:rPr lang="en-US" sz="2400" dirty="0" smtClean="0"/>
              <a:t>Integer divide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Pipeline optimization:</a:t>
            </a:r>
          </a:p>
          <a:p>
            <a:pPr lvl="1"/>
            <a:r>
              <a:rPr lang="en-US" sz="2400" dirty="0" smtClean="0"/>
              <a:t>Speculating </a:t>
            </a:r>
            <a:r>
              <a:rPr lang="en-US" sz="2400" dirty="0"/>
              <a:t>d</a:t>
            </a:r>
            <a:r>
              <a:rPr lang="en-US" sz="2400" dirty="0" smtClean="0"/>
              <a:t>ynamic pipeline, 8-11 stages to issue </a:t>
            </a:r>
          </a:p>
          <a:p>
            <a:pPr lvl="1"/>
            <a:r>
              <a:rPr lang="en-US" sz="2400" dirty="0" smtClean="0"/>
              <a:t>Out-of-order pipeline (8-11 stages) execution</a:t>
            </a:r>
          </a:p>
          <a:p>
            <a:pPr>
              <a:buNone/>
            </a:pP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29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07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Cortex-A9 </a:t>
            </a:r>
            <a:r>
              <a:rPr lang="en-US" sz="4000" dirty="0" smtClean="0"/>
              <a:t>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Dynamic branch prediction – Loop prediction and indirect branch predictor</a:t>
            </a:r>
          </a:p>
          <a:p>
            <a:pPr lvl="1"/>
            <a:r>
              <a:rPr lang="en-US" sz="2400" dirty="0" smtClean="0"/>
              <a:t>Branch Target Address </a:t>
            </a:r>
            <a:r>
              <a:rPr lang="en-US" sz="2400" dirty="0" smtClean="0"/>
              <a:t>Cache </a:t>
            </a:r>
            <a:r>
              <a:rPr lang="en-US" sz="2400" dirty="0" smtClean="0"/>
              <a:t>(BTAC)</a:t>
            </a:r>
          </a:p>
          <a:p>
            <a:pPr lvl="1"/>
            <a:r>
              <a:rPr lang="en-US" sz="2400" dirty="0" smtClean="0"/>
              <a:t>Global History Buffer (GHB) has three arrays:</a:t>
            </a:r>
          </a:p>
          <a:p>
            <a:pPr lvl="2"/>
            <a:r>
              <a:rPr lang="en-US" sz="2400" dirty="0" smtClean="0"/>
              <a:t>Taken array</a:t>
            </a:r>
          </a:p>
          <a:p>
            <a:pPr lvl="2"/>
            <a:r>
              <a:rPr lang="en-US" sz="2400" dirty="0" smtClean="0"/>
              <a:t>Not taken array</a:t>
            </a:r>
          </a:p>
          <a:p>
            <a:pPr lvl="2"/>
            <a:r>
              <a:rPr lang="en-US" sz="2400" dirty="0" smtClean="0"/>
              <a:t>Selector array</a:t>
            </a:r>
          </a:p>
          <a:p>
            <a:pPr lvl="1"/>
            <a:r>
              <a:rPr lang="en-US" sz="2400" dirty="0" smtClean="0"/>
              <a:t>Return Stack</a:t>
            </a:r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421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05"/>
            <a:ext cx="8229600" cy="1020762"/>
          </a:xfrm>
        </p:spPr>
        <p:txBody>
          <a:bodyPr>
            <a:noAutofit/>
          </a:bodyPr>
          <a:lstStyle/>
          <a:p>
            <a:r>
              <a:rPr lang="en-US" sz="4000" dirty="0" smtClean="0"/>
              <a:t>SIMD Engine NEON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2" y="990600"/>
            <a:ext cx="8464990" cy="5334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64/128-bit data instructions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Fully integrated into the main pipeline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32x 64-bit registers that can be arranged as 128-bit registers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kern="1200" dirty="0" smtClean="0"/>
              <a:t>Data can be interpreted as follows:</a:t>
            </a:r>
          </a:p>
          <a:p>
            <a:pPr lvl="1"/>
            <a:r>
              <a:rPr lang="en-US" sz="2400" dirty="0" smtClean="0"/>
              <a:t>Byte</a:t>
            </a:r>
          </a:p>
          <a:p>
            <a:pPr lvl="1"/>
            <a:r>
              <a:rPr lang="en-US" sz="2400" dirty="0" smtClean="0"/>
              <a:t>Half-word (16-bit)</a:t>
            </a:r>
          </a:p>
          <a:p>
            <a:pPr lvl="1"/>
            <a:r>
              <a:rPr lang="en-US" sz="2400" dirty="0" smtClean="0"/>
              <a:t>Word</a:t>
            </a:r>
          </a:p>
          <a:p>
            <a:pPr lvl="1"/>
            <a:r>
              <a:rPr lang="en-US" sz="2400" dirty="0" smtClean="0"/>
              <a:t>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61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5312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NEON Registers </a:t>
            </a:r>
            <a:endParaRPr lang="en-US" sz="4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327" y="797442"/>
            <a:ext cx="8953311" cy="54706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NEON registers load and store data into 64-bit registers from memory with on-the-fly interleave, as shown in this diagram.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400" dirty="0" smtClean="0"/>
              <a:t>Source</a:t>
            </a:r>
            <a:r>
              <a:rPr lang="en-US" sz="2400" dirty="0" smtClean="0"/>
              <a:t>: ARM Compiler Toolchain Assembler Reference; DUI0489C</a:t>
            </a:r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endParaRPr lang="en-US" sz="24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17944"/>
          <a:stretch>
            <a:fillRect/>
          </a:stretch>
        </p:blipFill>
        <p:spPr bwMode="auto">
          <a:xfrm>
            <a:off x="212411" y="1648345"/>
            <a:ext cx="8412775" cy="42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33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Vector Floating Point (VFP)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39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Fully integrated into the main pipeline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32 DP registers for FP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Native (hardware) support for all IEEE-defined floating-point operations and rounding modes; Single- and double-precision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Supports fused MAC operation (e.g., rounding after the addition or after the multiplication)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kern="1200" dirty="0" smtClean="0"/>
              <a:t>Supports half-precision (IEEE754-2008);</a:t>
            </a:r>
            <a:br>
              <a:rPr lang="en-US" sz="3000" kern="1200" dirty="0" smtClean="0"/>
            </a:br>
            <a:r>
              <a:rPr lang="en-US" sz="3000" kern="1200" dirty="0" smtClean="0"/>
              <a:t>1-bit sign, 5-bit exponent, 10-bit mantissa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38850"/>
            <a:ext cx="2133600" cy="206375"/>
          </a:xfrm>
          <a:prstGeom prst="rect">
            <a:avLst/>
          </a:prstGeom>
        </p:spPr>
        <p:txBody>
          <a:bodyPr/>
          <a:lstStyle/>
          <a:p>
            <a:fld id="{F2394529-A9B3-4A54-83EC-E61379E833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026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280308" y="0"/>
            <a:ext cx="8534400" cy="762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Programmable Real-Time Unit (PRU) Subsystem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048468"/>
            <a:ext cx="3496119" cy="504753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P</a:t>
            </a:r>
            <a:r>
              <a:rPr lang="en-US" sz="1800" dirty="0" smtClean="0"/>
              <a:t>rogrammable Real-Time Unit (PRU) is a low-latency microcontroller subsystem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Two independent PRU execution units: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32-Bit RISC architecture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200MHz; 5ns per instruction 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Single-cycle execution; </a:t>
            </a:r>
            <a:r>
              <a:rPr lang="en-US" sz="1600" dirty="0"/>
              <a:t>No </a:t>
            </a:r>
            <a:r>
              <a:rPr lang="en-US" sz="1600" dirty="0" smtClean="0"/>
              <a:t>pipeline</a:t>
            </a:r>
            <a:endParaRPr lang="en-US" sz="1600" dirty="0"/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Dedicated instruction and data </a:t>
            </a:r>
            <a:br>
              <a:rPr lang="en-US" sz="1600" dirty="0" smtClean="0"/>
            </a:br>
            <a:r>
              <a:rPr lang="en-US" sz="1600" dirty="0" smtClean="0"/>
              <a:t>RAM per core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1600" dirty="0" smtClean="0"/>
              <a:t>Shared RAM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Interrupt Controller (INTC) for </a:t>
            </a:r>
            <a:br>
              <a:rPr lang="en-US" sz="1800" dirty="0" smtClean="0"/>
            </a:br>
            <a:r>
              <a:rPr lang="en-US" sz="1800" dirty="0" smtClean="0"/>
              <a:t>system event handling</a:t>
            </a:r>
          </a:p>
          <a:p>
            <a:pPr eaLnBrk="1" hangingPunct="1">
              <a:lnSpc>
                <a:spcPct val="110000"/>
              </a:lnSpc>
            </a:pPr>
            <a:r>
              <a:rPr lang="en-US" sz="1800" dirty="0" smtClean="0"/>
              <a:t>Fast I/O interface provides up to 30 inputs and 32 outputs</a:t>
            </a:r>
            <a:br>
              <a:rPr lang="en-US" sz="1800" dirty="0" smtClean="0"/>
            </a:br>
            <a:r>
              <a:rPr lang="en-US" sz="1800" dirty="0" smtClean="0"/>
              <a:t>on external pins per PRU unit.</a:t>
            </a:r>
          </a:p>
        </p:txBody>
      </p:sp>
      <p:sp>
        <p:nvSpPr>
          <p:cNvPr id="12319" name="Text Box 30"/>
          <p:cNvSpPr txBox="1">
            <a:spLocks noChangeArrowheads="1"/>
          </p:cNvSpPr>
          <p:nvPr/>
        </p:nvSpPr>
        <p:spPr bwMode="auto">
          <a:xfrm>
            <a:off x="3136549" y="222117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fontAlgn="auto" hangingPunct="0"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  <a:cs typeface="+mn-cs"/>
              </a:rPr>
              <a:t>32 </a:t>
            </a:r>
            <a:r>
              <a:rPr lang="en-US" sz="1000" b="1" dirty="0">
                <a:solidFill>
                  <a:srgbClr val="000000"/>
                </a:solidFill>
                <a:latin typeface="Calibri"/>
                <a:cs typeface="+mn-cs"/>
              </a:rPr>
              <a:t>GPO</a:t>
            </a:r>
          </a:p>
        </p:txBody>
      </p:sp>
      <p:sp>
        <p:nvSpPr>
          <p:cNvPr id="12320" name="Text Box 31"/>
          <p:cNvSpPr txBox="1">
            <a:spLocks noChangeArrowheads="1"/>
          </p:cNvSpPr>
          <p:nvPr/>
        </p:nvSpPr>
        <p:spPr bwMode="auto">
          <a:xfrm>
            <a:off x="3136549" y="251009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fontAlgn="auto" hangingPunct="0"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  <a:cs typeface="+mn-cs"/>
              </a:rPr>
              <a:t>30 </a:t>
            </a:r>
            <a:r>
              <a:rPr lang="en-US" sz="1000" b="1" dirty="0">
                <a:solidFill>
                  <a:srgbClr val="000000"/>
                </a:solidFill>
                <a:latin typeface="Calibri"/>
                <a:cs typeface="+mn-cs"/>
              </a:rPr>
              <a:t>GPI</a:t>
            </a:r>
          </a:p>
        </p:txBody>
      </p:sp>
      <p:sp>
        <p:nvSpPr>
          <p:cNvPr id="12327" name="Text Box 38"/>
          <p:cNvSpPr txBox="1">
            <a:spLocks noChangeArrowheads="1"/>
          </p:cNvSpPr>
          <p:nvPr/>
        </p:nvSpPr>
        <p:spPr bwMode="auto">
          <a:xfrm>
            <a:off x="3138138" y="3471393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fontAlgn="auto" hangingPunct="0"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  <a:cs typeface="+mn-cs"/>
              </a:rPr>
              <a:t>32 </a:t>
            </a:r>
            <a:r>
              <a:rPr lang="en-US" sz="1000" b="1" dirty="0">
                <a:solidFill>
                  <a:srgbClr val="000000"/>
                </a:solidFill>
                <a:latin typeface="Calibri"/>
                <a:cs typeface="+mn-cs"/>
              </a:rPr>
              <a:t>GPO</a:t>
            </a:r>
          </a:p>
        </p:txBody>
      </p:sp>
      <p:sp>
        <p:nvSpPr>
          <p:cNvPr id="12328" name="Text Box 39"/>
          <p:cNvSpPr txBox="1">
            <a:spLocks noChangeArrowheads="1"/>
          </p:cNvSpPr>
          <p:nvPr/>
        </p:nvSpPr>
        <p:spPr bwMode="auto">
          <a:xfrm>
            <a:off x="3138138" y="3760318"/>
            <a:ext cx="1382712" cy="1524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fontAlgn="auto" hangingPunct="0">
              <a:spcAft>
                <a:spcPts val="0"/>
              </a:spcAft>
            </a:pPr>
            <a:r>
              <a:rPr lang="en-US" sz="1000" b="1" dirty="0" smtClean="0">
                <a:solidFill>
                  <a:srgbClr val="000000"/>
                </a:solidFill>
                <a:latin typeface="Calibri"/>
                <a:cs typeface="+mn-cs"/>
              </a:rPr>
              <a:t>30 </a:t>
            </a:r>
            <a:r>
              <a:rPr lang="en-US" sz="1000" b="1" dirty="0">
                <a:solidFill>
                  <a:srgbClr val="000000"/>
                </a:solidFill>
                <a:latin typeface="Calibri"/>
                <a:cs typeface="+mn-cs"/>
              </a:rPr>
              <a:t>GPI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484213" y="1163105"/>
            <a:ext cx="5523262" cy="5026838"/>
            <a:chOff x="3484213" y="1163105"/>
            <a:chExt cx="5523262" cy="5026838"/>
          </a:xfrm>
        </p:grpSpPr>
        <p:sp>
          <p:nvSpPr>
            <p:cNvPr id="12306" name="Line 17"/>
            <p:cNvSpPr>
              <a:spLocks noChangeShapeType="1"/>
            </p:cNvSpPr>
            <p:nvPr/>
          </p:nvSpPr>
          <p:spPr bwMode="auto">
            <a:xfrm>
              <a:off x="7337425" y="2149895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07" name="Line 18"/>
            <p:cNvSpPr>
              <a:spLocks noChangeShapeType="1"/>
            </p:cNvSpPr>
            <p:nvPr/>
          </p:nvSpPr>
          <p:spPr bwMode="auto">
            <a:xfrm>
              <a:off x="7331328" y="2759495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08" name="Line 19"/>
            <p:cNvSpPr>
              <a:spLocks noChangeShapeType="1"/>
            </p:cNvSpPr>
            <p:nvPr/>
          </p:nvSpPr>
          <p:spPr bwMode="auto">
            <a:xfrm>
              <a:off x="6359525" y="2438027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09" name="Line 20"/>
            <p:cNvSpPr>
              <a:spLocks noChangeShapeType="1"/>
            </p:cNvSpPr>
            <p:nvPr/>
          </p:nvSpPr>
          <p:spPr bwMode="auto">
            <a:xfrm>
              <a:off x="6357938" y="3839393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0" name="Line 21"/>
            <p:cNvSpPr>
              <a:spLocks noChangeShapeType="1"/>
            </p:cNvSpPr>
            <p:nvPr/>
          </p:nvSpPr>
          <p:spPr bwMode="auto">
            <a:xfrm>
              <a:off x="6335839" y="569716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1" name="Line 22"/>
            <p:cNvSpPr>
              <a:spLocks noChangeShapeType="1"/>
            </p:cNvSpPr>
            <p:nvPr/>
          </p:nvSpPr>
          <p:spPr bwMode="auto">
            <a:xfrm>
              <a:off x="7337425" y="3906464"/>
              <a:ext cx="16700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2" name="Text Box 23"/>
            <p:cNvSpPr txBox="1">
              <a:spLocks noChangeArrowheads="1"/>
            </p:cNvSpPr>
            <p:nvPr/>
          </p:nvSpPr>
          <p:spPr bwMode="auto">
            <a:xfrm>
              <a:off x="7493000" y="3968431"/>
              <a:ext cx="1346200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0" fontAlgn="auto" hangingPunct="0">
                <a:spcBef>
                  <a:spcPct val="50000"/>
                </a:spcBef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Master I/F </a:t>
              </a:r>
              <a:b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(to 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SoC interconnect)</a:t>
              </a:r>
              <a:endParaRPr lang="en-US" sz="1000" b="1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3" name="Line 24"/>
            <p:cNvSpPr>
              <a:spLocks noChangeShapeType="1"/>
            </p:cNvSpPr>
            <p:nvPr/>
          </p:nvSpPr>
          <p:spPr bwMode="auto">
            <a:xfrm flipV="1">
              <a:off x="7337425" y="4438276"/>
              <a:ext cx="1670050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4" name="Text Box 25"/>
            <p:cNvSpPr txBox="1">
              <a:spLocks noChangeArrowheads="1"/>
            </p:cNvSpPr>
            <p:nvPr/>
          </p:nvSpPr>
          <p:spPr bwMode="auto">
            <a:xfrm>
              <a:off x="7504364" y="4516064"/>
              <a:ext cx="1503111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0" fontAlgn="auto" hangingPunct="0">
                <a:spcBef>
                  <a:spcPct val="50000"/>
                </a:spcBef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Slave I/F</a:t>
              </a:r>
              <a:b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(from SoC interconnect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)</a:t>
              </a:r>
              <a:endParaRPr lang="en-US" sz="1000" b="1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12317" name="Text Box 28"/>
            <p:cNvSpPr txBox="1">
              <a:spLocks noChangeArrowheads="1"/>
            </p:cNvSpPr>
            <p:nvPr/>
          </p:nvSpPr>
          <p:spPr bwMode="auto">
            <a:xfrm>
              <a:off x="4191000" y="1163105"/>
              <a:ext cx="4586287" cy="246221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0" fontAlgn="auto" hangingPunct="0">
                <a:spcBef>
                  <a:spcPct val="50000"/>
                </a:spcBef>
                <a:spcAft>
                  <a:spcPts val="0"/>
                </a:spcAft>
              </a:pPr>
              <a:r>
                <a:rPr lang="en-US" sz="16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AM335x PRU Subsystem Block </a:t>
              </a:r>
              <a:r>
                <a:rPr lang="en-US" sz="1600" b="1" dirty="0">
                  <a:solidFill>
                    <a:srgbClr val="000000"/>
                  </a:solidFill>
                  <a:latin typeface="Calibri"/>
                  <a:cs typeface="+mn-cs"/>
                </a:rPr>
                <a:t>Diagram</a:t>
              </a:r>
            </a:p>
          </p:txBody>
        </p:sp>
        <p:sp>
          <p:nvSpPr>
            <p:cNvPr id="12321" name="AutoShape 32"/>
            <p:cNvSpPr>
              <a:spLocks noChangeArrowheads="1"/>
            </p:cNvSpPr>
            <p:nvPr/>
          </p:nvSpPr>
          <p:spPr bwMode="auto">
            <a:xfrm>
              <a:off x="4553508" y="5382203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22" name="AutoShape 33"/>
            <p:cNvSpPr>
              <a:spLocks noChangeArrowheads="1"/>
            </p:cNvSpPr>
            <p:nvPr/>
          </p:nvSpPr>
          <p:spPr bwMode="auto">
            <a:xfrm rot="10800000">
              <a:off x="4573812" y="5785428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23" name="Text Box 34"/>
            <p:cNvSpPr txBox="1">
              <a:spLocks noChangeArrowheads="1"/>
            </p:cNvSpPr>
            <p:nvPr/>
          </p:nvSpPr>
          <p:spPr bwMode="auto">
            <a:xfrm>
              <a:off x="3598513" y="5325053"/>
              <a:ext cx="922337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E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vents </a:t>
              </a: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to 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/>
              </a:r>
              <a:b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ARM </a:t>
              </a: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INTC</a:t>
              </a:r>
            </a:p>
          </p:txBody>
        </p:sp>
        <p:sp>
          <p:nvSpPr>
            <p:cNvPr id="12324" name="Text Box 35"/>
            <p:cNvSpPr txBox="1">
              <a:spLocks noChangeArrowheads="1"/>
            </p:cNvSpPr>
            <p:nvPr/>
          </p:nvSpPr>
          <p:spPr bwMode="auto">
            <a:xfrm>
              <a:off x="3484213" y="5728278"/>
              <a:ext cx="1095375" cy="461665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Events from 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Peripherals </a:t>
              </a:r>
              <a:b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+ </a:t>
              </a:r>
              <a:r>
                <a:rPr lang="en-US" sz="1000" b="1" dirty="0">
                  <a:solidFill>
                    <a:srgbClr val="000000"/>
                  </a:solidFill>
                  <a:latin typeface="Calibri"/>
                  <a:cs typeface="+mn-cs"/>
                </a:rPr>
                <a:t>PRUs</a:t>
              </a:r>
            </a:p>
          </p:txBody>
        </p:sp>
        <p:sp>
          <p:nvSpPr>
            <p:cNvPr id="12325" name="AutoShape 36"/>
            <p:cNvSpPr>
              <a:spLocks noChangeArrowheads="1"/>
            </p:cNvSpPr>
            <p:nvPr/>
          </p:nvSpPr>
          <p:spPr bwMode="auto">
            <a:xfrm>
              <a:off x="4553507" y="2200536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26" name="AutoShape 37"/>
            <p:cNvSpPr>
              <a:spLocks noChangeArrowheads="1"/>
            </p:cNvSpPr>
            <p:nvPr/>
          </p:nvSpPr>
          <p:spPr bwMode="auto">
            <a:xfrm rot="10800000">
              <a:off x="4561671" y="2487873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29" name="AutoShape 40"/>
            <p:cNvSpPr>
              <a:spLocks noChangeArrowheads="1"/>
            </p:cNvSpPr>
            <p:nvPr/>
          </p:nvSpPr>
          <p:spPr bwMode="auto">
            <a:xfrm>
              <a:off x="4555096" y="3450755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30" name="AutoShape 41"/>
            <p:cNvSpPr>
              <a:spLocks noChangeArrowheads="1"/>
            </p:cNvSpPr>
            <p:nvPr/>
          </p:nvSpPr>
          <p:spPr bwMode="auto">
            <a:xfrm rot="10800000">
              <a:off x="4563260" y="3738093"/>
              <a:ext cx="749300" cy="231775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311109" y="2960949"/>
              <a:ext cx="1032225" cy="2667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000000"/>
                  </a:solidFill>
                </a:rPr>
                <a:t>Scratch Pad</a:t>
              </a:r>
              <a:endParaRPr 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311109" y="5430464"/>
              <a:ext cx="1008539" cy="5334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Interrupt Controller (INTC)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11109" y="3414655"/>
              <a:ext cx="1030637" cy="611981"/>
            </a:xfrm>
            <a:prstGeom prst="rect">
              <a:avLst/>
            </a:prstGeom>
            <a:solidFill>
              <a:srgbClr val="006687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PRU1 </a:t>
              </a:r>
              <a:br>
                <a:rPr lang="en-US" sz="1000" b="1" dirty="0" smtClean="0">
                  <a:solidFill>
                    <a:srgbClr val="FFFFFF"/>
                  </a:solidFill>
                </a:rPr>
              </a:br>
              <a:r>
                <a:rPr lang="en-US" sz="1000" b="1" dirty="0" smtClean="0">
                  <a:solidFill>
                    <a:srgbClr val="FFFFFF"/>
                  </a:solidFill>
                </a:rPr>
                <a:t>Core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 smtClean="0">
                  <a:solidFill>
                    <a:srgbClr val="FFFFFF"/>
                  </a:solidFill>
                </a:rPr>
                <a:t>(8KB IRAM)</a:t>
              </a: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11109" y="2153706"/>
              <a:ext cx="1024731" cy="611982"/>
            </a:xfrm>
            <a:prstGeom prst="rect">
              <a:avLst/>
            </a:prstGeom>
            <a:solidFill>
              <a:srgbClr val="006687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PRU0</a:t>
              </a:r>
              <a:br>
                <a:rPr lang="en-US" sz="1000" b="1" dirty="0" smtClean="0">
                  <a:solidFill>
                    <a:srgbClr val="FFFFFF"/>
                  </a:solidFill>
                </a:rPr>
              </a:br>
              <a:r>
                <a:rPr lang="en-US" sz="1000" b="1" dirty="0" smtClean="0">
                  <a:solidFill>
                    <a:srgbClr val="FFFFFF"/>
                  </a:solidFill>
                </a:rPr>
                <a:t> Core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 smtClean="0">
                  <a:solidFill>
                    <a:srgbClr val="FFFFFF"/>
                  </a:solidFill>
                </a:rPr>
                <a:t>(8KB IRAM)</a:t>
              </a: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677402" y="1925264"/>
              <a:ext cx="933197" cy="449262"/>
            </a:xfrm>
            <a:prstGeom prst="rect">
              <a:avLst/>
            </a:prstGeom>
            <a:solidFill>
              <a:srgbClr val="117788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DRAM0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(8K Bytes)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677402" y="2534864"/>
              <a:ext cx="933197" cy="449262"/>
            </a:xfrm>
            <a:prstGeom prst="rect">
              <a:avLst/>
            </a:prstGeom>
            <a:solidFill>
              <a:srgbClr val="117788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DRAM1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(8K Bytes)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52" name="Line 18"/>
            <p:cNvSpPr>
              <a:spLocks noChangeShapeType="1"/>
            </p:cNvSpPr>
            <p:nvPr/>
          </p:nvSpPr>
          <p:spPr bwMode="auto">
            <a:xfrm>
              <a:off x="7331327" y="3369095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677402" y="3144464"/>
              <a:ext cx="933198" cy="449262"/>
            </a:xfrm>
            <a:prstGeom prst="rect">
              <a:avLst/>
            </a:prstGeom>
            <a:solidFill>
              <a:srgbClr val="117788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Shared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(12K Bytes)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 flipV="1">
              <a:off x="5843412" y="2765687"/>
              <a:ext cx="0" cy="1870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55" name="Line 19"/>
            <p:cNvSpPr>
              <a:spLocks noChangeShapeType="1"/>
            </p:cNvSpPr>
            <p:nvPr/>
          </p:nvSpPr>
          <p:spPr bwMode="auto">
            <a:xfrm flipV="1">
              <a:off x="5852045" y="3227649"/>
              <a:ext cx="0" cy="1870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11109" y="4210120"/>
              <a:ext cx="102473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MII1 RX/TX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7" name="Line 19"/>
            <p:cNvSpPr>
              <a:spLocks noChangeShapeType="1"/>
            </p:cNvSpPr>
            <p:nvPr/>
          </p:nvSpPr>
          <p:spPr bwMode="auto">
            <a:xfrm flipV="1">
              <a:off x="5863235" y="4016321"/>
              <a:ext cx="0" cy="1870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11109" y="1585700"/>
              <a:ext cx="102327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MII0 RX/TX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9" name="Line 19"/>
            <p:cNvSpPr>
              <a:spLocks noChangeShapeType="1"/>
            </p:cNvSpPr>
            <p:nvPr/>
          </p:nvSpPr>
          <p:spPr bwMode="auto">
            <a:xfrm flipV="1">
              <a:off x="5839665" y="1966700"/>
              <a:ext cx="0" cy="1870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squar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16200000">
              <a:off x="4804967" y="3484748"/>
              <a:ext cx="4431504" cy="633411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 smtClean="0">
                  <a:solidFill>
                    <a:srgbClr val="000000"/>
                  </a:solidFill>
                </a:rPr>
                <a:t>32-bit Interconnect bus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677402" y="48970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</a:rPr>
                <a:t>IEP (Timer)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677402" y="52780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000000"/>
                  </a:solidFill>
                </a:rPr>
                <a:t>eCAP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677402" y="56590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MPY/MAC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311109" y="50494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UART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65" name="Line 20"/>
            <p:cNvSpPr>
              <a:spLocks noChangeShapeType="1"/>
            </p:cNvSpPr>
            <p:nvPr/>
          </p:nvSpPr>
          <p:spPr bwMode="auto">
            <a:xfrm>
              <a:off x="6337300" y="4400605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7333375" y="503930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7" name="Line 20"/>
            <p:cNvSpPr>
              <a:spLocks noChangeShapeType="1"/>
            </p:cNvSpPr>
            <p:nvPr/>
          </p:nvSpPr>
          <p:spPr bwMode="auto">
            <a:xfrm>
              <a:off x="7339662" y="542030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7341249" y="5804352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69" name="Line 20"/>
            <p:cNvSpPr>
              <a:spLocks noChangeShapeType="1"/>
            </p:cNvSpPr>
            <p:nvPr/>
          </p:nvSpPr>
          <p:spPr bwMode="auto">
            <a:xfrm>
              <a:off x="6335838" y="519678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71" name="Line 20"/>
            <p:cNvSpPr>
              <a:spLocks noChangeShapeType="1"/>
            </p:cNvSpPr>
            <p:nvPr/>
          </p:nvSpPr>
          <p:spPr bwMode="auto">
            <a:xfrm>
              <a:off x="6352032" y="1776200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72" name="AutoShape 36"/>
            <p:cNvSpPr>
              <a:spLocks noChangeArrowheads="1"/>
            </p:cNvSpPr>
            <p:nvPr/>
          </p:nvSpPr>
          <p:spPr bwMode="auto">
            <a:xfrm>
              <a:off x="4794266" y="1660312"/>
              <a:ext cx="512477" cy="115888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AutoShape 37"/>
            <p:cNvSpPr>
              <a:spLocks noChangeArrowheads="1"/>
            </p:cNvSpPr>
            <p:nvPr/>
          </p:nvSpPr>
          <p:spPr bwMode="auto">
            <a:xfrm rot="10800000">
              <a:off x="4803131" y="1817077"/>
              <a:ext cx="512477" cy="115888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AutoShape 36"/>
            <p:cNvSpPr>
              <a:spLocks noChangeArrowheads="1"/>
            </p:cNvSpPr>
            <p:nvPr/>
          </p:nvSpPr>
          <p:spPr bwMode="auto">
            <a:xfrm>
              <a:off x="4789218" y="4284732"/>
              <a:ext cx="512477" cy="115888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AutoShape 37"/>
            <p:cNvSpPr>
              <a:spLocks noChangeArrowheads="1"/>
            </p:cNvSpPr>
            <p:nvPr/>
          </p:nvSpPr>
          <p:spPr bwMode="auto">
            <a:xfrm rot="10800000">
              <a:off x="4803131" y="4400620"/>
              <a:ext cx="512477" cy="115888"/>
            </a:xfrm>
            <a:prstGeom prst="leftArrow">
              <a:avLst>
                <a:gd name="adj1" fmla="val 50000"/>
                <a:gd name="adj2" fmla="val 8082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 Box 34"/>
            <p:cNvSpPr txBox="1">
              <a:spLocks noChangeArrowheads="1"/>
            </p:cNvSpPr>
            <p:nvPr/>
          </p:nvSpPr>
          <p:spPr bwMode="auto">
            <a:xfrm>
              <a:off x="3954463" y="1617487"/>
              <a:ext cx="922337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Industrial Ethernet</a:t>
              </a:r>
              <a:endParaRPr lang="en-US" sz="1000" b="1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3892485" y="4246716"/>
              <a:ext cx="922337" cy="307777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000000"/>
                  </a:solidFill>
                  <a:latin typeface="Calibri"/>
                  <a:cs typeface="+mn-cs"/>
                </a:rPr>
                <a:t>Industrial Ethernet</a:t>
              </a:r>
              <a:endParaRPr lang="en-US" sz="1000" b="1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11109" y="4668464"/>
              <a:ext cx="1024730" cy="3048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E8A835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>
                  <a:solidFill>
                    <a:srgbClr val="000000"/>
                  </a:solidFill>
                </a:rPr>
                <a:t>MDIO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3" name="Line 20"/>
            <p:cNvSpPr>
              <a:spLocks noChangeShapeType="1"/>
            </p:cNvSpPr>
            <p:nvPr/>
          </p:nvSpPr>
          <p:spPr bwMode="auto">
            <a:xfrm>
              <a:off x="6358729" y="4815784"/>
              <a:ext cx="3460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524000" y="609600"/>
            <a:ext cx="617220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+mn-cs"/>
              </a:rPr>
              <a:t>User Guide: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+mn-cs"/>
                <a:hlinkClick r:id="rId3"/>
              </a:rPr>
              <a:t>http://processors.wiki.ti.com/index.php/PRU-ICSS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5190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89710"/>
            <a:ext cx="8458200" cy="814388"/>
          </a:xfrm>
        </p:spPr>
        <p:txBody>
          <a:bodyPr/>
          <a:lstStyle/>
          <a:p>
            <a:pPr algn="ctr"/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7079" y="855910"/>
            <a:ext cx="8495414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Getting input </a:t>
            </a:r>
            <a:r>
              <a:rPr lang="en-US" sz="1800" dirty="0"/>
              <a:t>data from frame </a:t>
            </a:r>
            <a:r>
              <a:rPr lang="en-US" sz="1800" dirty="0" smtClean="0"/>
              <a:t>buffer, sending </a:t>
            </a:r>
            <a:r>
              <a:rPr lang="en-US" sz="1800" dirty="0" smtClean="0"/>
              <a:t>output image or video to </a:t>
            </a:r>
            <a:r>
              <a:rPr lang="en-US" sz="1800" dirty="0"/>
              <a:t>external </a:t>
            </a:r>
            <a:r>
              <a:rPr lang="en-US" sz="1800" dirty="0" smtClean="0"/>
              <a:t>display.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171"/>
          <a:stretch>
            <a:fillRect/>
          </a:stretch>
        </p:blipFill>
        <p:spPr bwMode="auto">
          <a:xfrm>
            <a:off x="978190" y="1296394"/>
            <a:ext cx="7187610" cy="498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502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Sitara Architecture Overview</a:t>
            </a:r>
          </a:p>
          <a:p>
            <a:pPr lvl="1"/>
            <a:r>
              <a:rPr lang="en-US" sz="2400" dirty="0" smtClean="0"/>
              <a:t>Processors</a:t>
            </a:r>
          </a:p>
          <a:p>
            <a:pPr lvl="1"/>
            <a:r>
              <a:rPr lang="en-US" sz="2400" dirty="0" smtClean="0"/>
              <a:t>Peripherals</a:t>
            </a:r>
          </a:p>
          <a:p>
            <a:pPr lvl="1"/>
            <a:r>
              <a:rPr lang="en-US" sz="2400" dirty="0" smtClean="0"/>
              <a:t>Buses and Memory</a:t>
            </a:r>
            <a:endParaRPr lang="en-US" sz="2400" dirty="0"/>
          </a:p>
          <a:p>
            <a:r>
              <a:rPr lang="en-US" sz="2400" dirty="0" smtClean="0"/>
              <a:t>Tool and Software Overview</a:t>
            </a:r>
          </a:p>
          <a:p>
            <a:pPr lvl="1"/>
            <a:r>
              <a:rPr lang="en-US" sz="2400" dirty="0" smtClean="0"/>
              <a:t>Development Tools</a:t>
            </a:r>
          </a:p>
          <a:p>
            <a:pPr lvl="1"/>
            <a:r>
              <a:rPr lang="en-US" sz="2400" dirty="0" smtClean="0"/>
              <a:t>Linux SDK</a:t>
            </a:r>
          </a:p>
          <a:p>
            <a:pPr lvl="1"/>
            <a:r>
              <a:rPr lang="en-US" sz="2400" dirty="0" smtClean="0"/>
              <a:t>Development </a:t>
            </a:r>
            <a:r>
              <a:rPr lang="en-US" sz="2400" dirty="0" smtClean="0"/>
              <a:t>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642100" y="6038850"/>
            <a:ext cx="2133600" cy="206375"/>
          </a:xfrm>
          <a:noFill/>
        </p:spPr>
        <p:txBody>
          <a:bodyPr/>
          <a:lstStyle/>
          <a:p>
            <a:fld id="{824F433E-C10F-4552-9AE4-5D3BF20D1F80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714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25912"/>
            <a:ext cx="8458200" cy="814388"/>
          </a:xfrm>
        </p:spPr>
        <p:txBody>
          <a:bodyPr/>
          <a:lstStyle/>
          <a:p>
            <a:r>
              <a:rPr lang="en-US" dirty="0" smtClean="0"/>
              <a:t>Display Subsystem (DSS)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3375" y="861237"/>
            <a:ext cx="8467725" cy="5443869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400" kern="1200" dirty="0"/>
              <a:t>Display </a:t>
            </a:r>
            <a:r>
              <a:rPr lang="en-US" sz="3400" kern="1200" dirty="0" smtClean="0"/>
              <a:t>Subsystem: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2400" dirty="0" smtClean="0"/>
              <a:t>Up to 100MHz pixel clock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2400" dirty="0" smtClean="0"/>
              <a:t>Up to 2048x2048 resolution, highly dependent on frame rate, </a:t>
            </a:r>
            <a:r>
              <a:rPr lang="en-US" sz="2400" dirty="0" err="1" smtClean="0"/>
              <a:t>bpp</a:t>
            </a:r>
            <a:r>
              <a:rPr lang="en-US" sz="2400" dirty="0" smtClean="0"/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kern="1200" dirty="0"/>
              <a:t>Display </a:t>
            </a:r>
            <a:r>
              <a:rPr lang="en-US" sz="3400" kern="1200" dirty="0" smtClean="0"/>
              <a:t>Controller: </a:t>
            </a:r>
            <a:endParaRPr lang="en-US" sz="3400" kern="1200" dirty="0"/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900" dirty="0" smtClean="0">
                <a:sym typeface="Wingdings" pitchFamily="2" charset="2"/>
              </a:rPr>
              <a:t>Input </a:t>
            </a:r>
            <a:r>
              <a:rPr lang="en-US" sz="2900" dirty="0" smtClean="0">
                <a:sym typeface="Wingdings" pitchFamily="2" charset="2"/>
              </a:rPr>
              <a:t>modes: </a:t>
            </a:r>
            <a:endParaRPr lang="en-US" sz="2900" dirty="0" smtClean="0">
              <a:sym typeface="Wingdings" pitchFamily="2" charset="2"/>
            </a:endParaRP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</a:rPr>
              <a:t>Programmable pixel display modes (1, 2, 4, 8, 12, 16, 18  and 24 bit-per-pixel </a:t>
            </a:r>
            <a:r>
              <a:rPr lang="en-US" sz="2400" kern="1200" dirty="0" smtClean="0">
                <a:ea typeface="+mn-ea"/>
              </a:rPr>
              <a:t>modes, YUV and 24 bits RGB)</a:t>
            </a:r>
            <a:endParaRPr lang="en-US" sz="2400" kern="1200" dirty="0">
              <a:ea typeface="+mn-ea"/>
            </a:endParaRP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</a:rPr>
              <a:t>256 </a:t>
            </a:r>
            <a:r>
              <a:rPr lang="en-US" sz="2400" kern="1200" dirty="0">
                <a:ea typeface="+mn-ea"/>
              </a:rPr>
              <a:t>x 24-bit entry palette in RGB                                                                                                              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900" dirty="0" smtClean="0">
                <a:sym typeface="Wingdings" pitchFamily="2" charset="2"/>
              </a:rPr>
              <a:t>Display </a:t>
            </a:r>
            <a:r>
              <a:rPr lang="en-US" sz="2900" dirty="0" smtClean="0">
                <a:sym typeface="Wingdings" pitchFamily="2" charset="2"/>
              </a:rPr>
              <a:t>support:</a:t>
            </a:r>
            <a:endParaRPr lang="en-US" sz="2900" dirty="0" smtClean="0">
              <a:sym typeface="Wingdings" pitchFamily="2" charset="2"/>
            </a:endParaRP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Passive &amp; Active Matrix panel.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Remote Frame Buffer support through the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RFBI</a:t>
            </a:r>
            <a:r>
              <a:rPr lang="en-US" sz="2400" kern="1200" dirty="0" smtClean="0">
                <a:ea typeface="+mn-ea"/>
                <a:sym typeface="Wingdings" pitchFamily="2" charset="2"/>
              </a:rPr>
              <a:t> module. 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sz="2900" dirty="0" smtClean="0">
                <a:sym typeface="Wingdings" pitchFamily="2" charset="2"/>
              </a:rPr>
              <a:t>Signal </a:t>
            </a:r>
            <a:r>
              <a:rPr lang="en-US" sz="2900" dirty="0" smtClean="0">
                <a:sym typeface="Wingdings" pitchFamily="2" charset="2"/>
              </a:rPr>
              <a:t>processing: </a:t>
            </a:r>
            <a:endParaRPr lang="en-US" sz="2900" dirty="0" smtClean="0">
              <a:sym typeface="Wingdings" pitchFamily="2" charset="2"/>
            </a:endParaRP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Overlay support for Graphics,Video1 and  Video2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Video resizer :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upsampling</a:t>
            </a:r>
            <a:r>
              <a:rPr lang="en-US" sz="2400" kern="1200" dirty="0" smtClean="0">
                <a:ea typeface="+mn-ea"/>
                <a:sym typeface="Wingdings" pitchFamily="2" charset="2"/>
              </a:rPr>
              <a:t> (up to x8)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downsampling</a:t>
            </a:r>
            <a:r>
              <a:rPr lang="en-US" sz="2400" kern="1200" dirty="0" smtClean="0">
                <a:ea typeface="+mn-ea"/>
                <a:sym typeface="Wingdings" pitchFamily="2" charset="2"/>
              </a:rPr>
              <a:t> (down to 1/4)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Transparency color key (source and destination)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Programmable video color space conversion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YcbCr</a:t>
            </a:r>
            <a:r>
              <a:rPr lang="en-US" sz="2400" kern="1200" dirty="0" smtClean="0">
                <a:ea typeface="+mn-ea"/>
                <a:sym typeface="Wingdings" pitchFamily="2" charset="2"/>
              </a:rPr>
              <a:t> 4:2:2 into </a:t>
            </a:r>
            <a:r>
              <a:rPr lang="en-US" sz="2400" kern="1200" dirty="0" err="1" smtClean="0">
                <a:ea typeface="+mn-ea"/>
                <a:sym typeface="Wingdings" pitchFamily="2" charset="2"/>
              </a:rPr>
              <a:t>RGB</a:t>
            </a:r>
            <a:endParaRPr lang="en-US" sz="2400" kern="1200" dirty="0" smtClean="0">
              <a:ea typeface="+mn-ea"/>
              <a:sym typeface="Wingdings" pitchFamily="2" charset="2"/>
            </a:endParaRP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Gamma curve support</a:t>
            </a:r>
          </a:p>
          <a:p>
            <a:pPr marL="854076" lvl="3" indent="-2270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kern="1200" dirty="0" smtClean="0">
                <a:ea typeface="+mn-ea"/>
                <a:sym typeface="Wingdings" pitchFamily="2" charset="2"/>
              </a:rPr>
              <a:t>Programmable Color Phase Rotation (</a:t>
            </a:r>
            <a:r>
              <a:rPr lang="en-US" sz="2400" kern="1200" dirty="0" smtClean="0">
                <a:ea typeface="+mn-ea"/>
                <a:sym typeface="Wingdings" pitchFamily="2" charset="2"/>
              </a:rPr>
              <a:t>CPR)</a:t>
            </a:r>
            <a:endParaRPr lang="en-US" sz="2400" kern="1200" dirty="0" smtClean="0">
              <a:ea typeface="+mn-ea"/>
              <a:sym typeface="Wingdings" pitchFamily="2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200" y="251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822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4"/>
            <a:ext cx="8458200" cy="1000125"/>
          </a:xfrm>
        </p:spPr>
        <p:txBody>
          <a:bodyPr/>
          <a:lstStyle/>
          <a:p>
            <a:pPr algn="ctr"/>
            <a:r>
              <a:rPr lang="en-US" dirty="0" smtClean="0"/>
              <a:t>Graphic Accelerator SGX530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Imagination </a:t>
            </a:r>
            <a:r>
              <a:rPr lang="en-US" dirty="0" smtClean="0"/>
              <a:t>Technologies)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79" y="1185863"/>
            <a:ext cx="3675099" cy="4692650"/>
          </a:xfrm>
        </p:spPr>
        <p:txBody>
          <a:bodyPr/>
          <a:lstStyle/>
          <a:p>
            <a:r>
              <a:rPr lang="en-US" sz="1800" dirty="0"/>
              <a:t>2D and 3D graphics</a:t>
            </a:r>
          </a:p>
          <a:p>
            <a:r>
              <a:rPr lang="en-US" sz="1800" dirty="0" smtClean="0"/>
              <a:t>Tile-based </a:t>
            </a:r>
            <a:r>
              <a:rPr lang="en-US" sz="1800" dirty="0"/>
              <a:t>architecture</a:t>
            </a:r>
          </a:p>
          <a:p>
            <a:r>
              <a:rPr lang="en-US" sz="1800" dirty="0" smtClean="0"/>
              <a:t>Universal </a:t>
            </a:r>
            <a:r>
              <a:rPr lang="en-US" sz="1800" dirty="0"/>
              <a:t>S</a:t>
            </a:r>
            <a:r>
              <a:rPr lang="en-US" sz="1800" dirty="0" smtClean="0"/>
              <a:t>calable </a:t>
            </a:r>
            <a:r>
              <a:rPr lang="en-US" sz="1800" dirty="0" err="1" smtClean="0"/>
              <a:t>Shader</a:t>
            </a:r>
            <a:r>
              <a:rPr lang="en-US" sz="1800" dirty="0" smtClean="0"/>
              <a:t> Engine </a:t>
            </a:r>
            <a:r>
              <a:rPr lang="en-US" sz="1800" dirty="0"/>
              <a:t>(USSE™</a:t>
            </a:r>
            <a:r>
              <a:rPr lang="en-US" sz="1800" dirty="0" smtClean="0"/>
              <a:t>): </a:t>
            </a:r>
            <a:r>
              <a:rPr lang="en-US" sz="1800" dirty="0"/>
              <a:t>multithreaded engine incorporating pixel and </a:t>
            </a:r>
            <a:r>
              <a:rPr lang="en-US" sz="1800" dirty="0" smtClean="0"/>
              <a:t>vertex </a:t>
            </a:r>
            <a:r>
              <a:rPr lang="en-US" sz="1800" dirty="0" err="1" smtClean="0"/>
              <a:t>shader</a:t>
            </a:r>
            <a:r>
              <a:rPr lang="en-US" sz="1800" dirty="0" smtClean="0"/>
              <a:t> </a:t>
            </a:r>
            <a:r>
              <a:rPr lang="en-US" sz="1800" dirty="0"/>
              <a:t>functionality</a:t>
            </a:r>
          </a:p>
          <a:p>
            <a:r>
              <a:rPr lang="en-US" sz="1800" dirty="0" smtClean="0"/>
              <a:t>Industry-standard </a:t>
            </a:r>
            <a:r>
              <a:rPr lang="en-US" sz="1800" dirty="0"/>
              <a:t>API support: OpenGL ES 1.1 and 2.0, </a:t>
            </a:r>
            <a:r>
              <a:rPr lang="en-US" sz="1800" dirty="0" err="1"/>
              <a:t>OpenVG</a:t>
            </a:r>
            <a:r>
              <a:rPr lang="en-US" sz="1800" dirty="0"/>
              <a:t> </a:t>
            </a:r>
            <a:r>
              <a:rPr lang="en-US" sz="1800" dirty="0" smtClean="0"/>
              <a:t>v1.0.1</a:t>
            </a:r>
          </a:p>
          <a:p>
            <a:r>
              <a:rPr lang="en-US" sz="1800" dirty="0"/>
              <a:t>Advanced geometry direct memory access (DMA) </a:t>
            </a:r>
            <a:endParaRPr lang="en-US" sz="1800" dirty="0" smtClean="0"/>
          </a:p>
          <a:p>
            <a:r>
              <a:rPr lang="en-US" sz="1800" dirty="0" smtClean="0"/>
              <a:t>Programmable </a:t>
            </a:r>
            <a:r>
              <a:rPr lang="en-US" sz="1800" dirty="0"/>
              <a:t>high-quality image anti-aliasing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1256" y="1254633"/>
            <a:ext cx="5051770" cy="359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797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Crypto Hardware Accelerator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78" y="1254641"/>
            <a:ext cx="3781425" cy="3276601"/>
          </a:xfrm>
        </p:spPr>
        <p:txBody>
          <a:bodyPr/>
          <a:lstStyle/>
          <a:p>
            <a:r>
              <a:rPr lang="en-US" sz="2400" dirty="0" smtClean="0"/>
              <a:t>Offloads </a:t>
            </a:r>
            <a:r>
              <a:rPr lang="en-US" sz="2400" dirty="0"/>
              <a:t>cryptographic processing from the ARM </a:t>
            </a:r>
            <a:r>
              <a:rPr lang="en-US" sz="2400" dirty="0" smtClean="0"/>
              <a:t>core</a:t>
            </a:r>
          </a:p>
          <a:p>
            <a:r>
              <a:rPr lang="en-US" sz="2400" dirty="0" err="1" smtClean="0"/>
              <a:t>OpenSSL</a:t>
            </a:r>
            <a:endParaRPr lang="en-US" sz="2400" dirty="0" smtClean="0"/>
          </a:p>
          <a:p>
            <a:r>
              <a:rPr lang="en-US" sz="2400" dirty="0" smtClean="0"/>
              <a:t>Crypto</a:t>
            </a:r>
          </a:p>
          <a:p>
            <a:r>
              <a:rPr lang="en-US" sz="2400" dirty="0" smtClean="0"/>
              <a:t>Secure Boot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046" t="6553" r="10021"/>
          <a:stretch>
            <a:fillRect/>
          </a:stretch>
        </p:blipFill>
        <p:spPr bwMode="auto">
          <a:xfrm>
            <a:off x="4178595" y="1178234"/>
            <a:ext cx="4657061" cy="391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957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Sitara Architecture </a:t>
            </a:r>
            <a:r>
              <a:rPr lang="en-US" dirty="0" smtClean="0"/>
              <a:t>Overview:</a:t>
            </a:r>
            <a:br>
              <a:rPr lang="en-US" dirty="0" smtClean="0"/>
            </a:br>
            <a:r>
              <a:rPr lang="en-US" dirty="0" smtClean="0"/>
              <a:t>Peripherals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Devices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256953" y="31899"/>
            <a:ext cx="8458200" cy="861237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AM437x </a:t>
            </a:r>
            <a:r>
              <a:rPr lang="en-US" dirty="0" smtClean="0"/>
              <a:t>Architecture</a:t>
            </a:r>
            <a:r>
              <a:rPr lang="en-US" dirty="0" smtClean="0"/>
              <a:t>: </a:t>
            </a:r>
            <a:r>
              <a:rPr lang="en-US" dirty="0" smtClean="0"/>
              <a:t>Peripherals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758" b="3288"/>
          <a:stretch>
            <a:fillRect/>
          </a:stretch>
        </p:blipFill>
        <p:spPr bwMode="auto">
          <a:xfrm>
            <a:off x="367079" y="1180213"/>
            <a:ext cx="8192130" cy="43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160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ext Box 5"/>
          <p:cNvSpPr>
            <a:spLocks noGrp="1" noChangeArrowheads="1"/>
          </p:cNvSpPr>
          <p:nvPr>
            <p:ph idx="1"/>
          </p:nvPr>
        </p:nvSpPr>
        <p:spPr>
          <a:xfrm>
            <a:off x="142787" y="1405287"/>
            <a:ext cx="4098925" cy="3035301"/>
          </a:xfrm>
        </p:spPr>
        <p:txBody>
          <a:bodyPr/>
          <a:lstStyle/>
          <a:p>
            <a:r>
              <a:rPr lang="en-US" sz="2400" dirty="0" smtClean="0"/>
              <a:t>Dual-port, 8/10-bit </a:t>
            </a:r>
            <a:r>
              <a:rPr lang="en-US" sz="2400" dirty="0" smtClean="0"/>
              <a:t>BT656 interface</a:t>
            </a:r>
          </a:p>
          <a:p>
            <a:r>
              <a:rPr lang="en-US" sz="2400" dirty="0" smtClean="0"/>
              <a:t>Single-port, </a:t>
            </a:r>
            <a:r>
              <a:rPr lang="en-US" sz="2400" dirty="0" smtClean="0"/>
              <a:t>12-bit interface</a:t>
            </a:r>
          </a:p>
          <a:p>
            <a:r>
              <a:rPr lang="en-US" sz="2400" dirty="0" smtClean="0"/>
              <a:t>YUV422/RGB422, BT656, RAW input formats</a:t>
            </a:r>
          </a:p>
          <a:p>
            <a:r>
              <a:rPr lang="en-US" sz="2400" dirty="0" smtClean="0"/>
              <a:t>Up to 75MHz input pixel </a:t>
            </a:r>
            <a:r>
              <a:rPr lang="en-US" sz="2400" dirty="0" smtClean="0"/>
              <a:t>clock</a:t>
            </a: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Camera Subsystem (2x)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188800" y="1465248"/>
            <a:ext cx="4754563" cy="4181475"/>
            <a:chOff x="4263231" y="901699"/>
            <a:chExt cx="4754563" cy="418147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529931" y="3884889"/>
              <a:ext cx="4487863" cy="369332"/>
            </a:xfrm>
            <a:prstGeom prst="rect">
              <a:avLst/>
            </a:prstGeom>
            <a:solidFill>
              <a:srgbClr val="CCFFFF">
                <a:alpha val="44000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endParaRPr lang="en-US" b="1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004594" y="3524527"/>
              <a:ext cx="3208337" cy="369332"/>
            </a:xfrm>
            <a:prstGeom prst="rect">
              <a:avLst/>
            </a:prstGeom>
            <a:solidFill>
              <a:srgbClr val="CCFFCC">
                <a:alpha val="72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b="1" dirty="0">
                <a:latin typeface="Calibri" pitchFamily="34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5847556" y="3900487"/>
              <a:ext cx="1533525" cy="43656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US" sz="300" b="1" dirty="0">
                <a:solidFill>
                  <a:schemeClr val="bg1"/>
                </a:solidFill>
                <a:latin typeface="Calibri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Calibri" pitchFamily="34" charset="0"/>
                </a:rPr>
                <a:t>PREVIEW </a:t>
              </a:r>
            </a:p>
            <a:p>
              <a:pPr algn="ctr">
                <a:spcBef>
                  <a:spcPct val="50000"/>
                </a:spcBef>
              </a:pPr>
              <a:endParaRPr lang="en-US" sz="300" b="1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5982494" y="901699"/>
              <a:ext cx="1676400" cy="330200"/>
            </a:xfrm>
            <a:prstGeom prst="rect">
              <a:avLst/>
            </a:prstGeom>
            <a:solidFill>
              <a:srgbClr val="000099">
                <a:alpha val="10001"/>
              </a:srgbClr>
            </a:solidFill>
            <a:ln w="9525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500" b="1" dirty="0">
                  <a:solidFill>
                    <a:srgbClr val="000099"/>
                  </a:solidFill>
                  <a:latin typeface="Calibri" pitchFamily="34" charset="0"/>
                </a:rPr>
                <a:t>Parallel camera</a:t>
              </a: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5171281" y="3405187"/>
              <a:ext cx="2727325" cy="274637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 dirty="0">
                  <a:solidFill>
                    <a:schemeClr val="bg1"/>
                  </a:solidFill>
                  <a:latin typeface="Calibri" pitchFamily="34" charset="0"/>
                </a:rPr>
                <a:t>C </a:t>
              </a:r>
              <a:r>
                <a:rPr lang="en-US" sz="1200" b="1" dirty="0" err="1">
                  <a:solidFill>
                    <a:schemeClr val="bg1"/>
                  </a:solidFill>
                  <a:latin typeface="Calibri" pitchFamily="34" charset="0"/>
                </a:rPr>
                <a:t>C</a:t>
              </a:r>
              <a:r>
                <a:rPr lang="en-US" sz="1200" b="1" dirty="0">
                  <a:solidFill>
                    <a:schemeClr val="bg1"/>
                  </a:solidFill>
                  <a:latin typeface="Calibri" pitchFamily="34" charset="0"/>
                </a:rPr>
                <a:t> D C</a:t>
              </a:r>
            </a:p>
          </p:txBody>
        </p:sp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5491956" y="4616449"/>
              <a:ext cx="2070100" cy="244475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9933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Calibri" pitchFamily="34" charset="0"/>
                </a:rPr>
                <a:t>MMU</a:t>
              </a:r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>
              <a:off x="6722269" y="3659187"/>
              <a:ext cx="0" cy="23653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2" name="Line 31"/>
            <p:cNvSpPr>
              <a:spLocks noChangeShapeType="1"/>
            </p:cNvSpPr>
            <p:nvPr/>
          </p:nvSpPr>
          <p:spPr bwMode="auto">
            <a:xfrm flipH="1">
              <a:off x="7119144" y="4337049"/>
              <a:ext cx="9525" cy="2921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3" name="Text Box 35"/>
            <p:cNvSpPr txBox="1">
              <a:spLocks noChangeArrowheads="1"/>
            </p:cNvSpPr>
            <p:nvPr/>
          </p:nvSpPr>
          <p:spPr bwMode="auto">
            <a:xfrm>
              <a:off x="7797006" y="4568824"/>
              <a:ext cx="1092200" cy="284163"/>
            </a:xfrm>
            <a:prstGeom prst="rect">
              <a:avLst/>
            </a:prstGeom>
            <a:solidFill>
              <a:srgbClr val="9966FF"/>
            </a:solidFill>
            <a:ln w="9525">
              <a:solidFill>
                <a:srgbClr val="9933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>
                  <a:solidFill>
                    <a:schemeClr val="bg1"/>
                  </a:solidFill>
                  <a:latin typeface="Calibri" pitchFamily="34" charset="0"/>
                </a:rPr>
                <a:t>REGISTERS</a:t>
              </a:r>
            </a:p>
          </p:txBody>
        </p: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>
              <a:off x="5738019" y="3659187"/>
              <a:ext cx="9525" cy="96996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6358731" y="4332287"/>
              <a:ext cx="0" cy="29051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6" name="Line 43"/>
            <p:cNvSpPr>
              <a:spLocks noChangeShapeType="1"/>
            </p:cNvSpPr>
            <p:nvPr/>
          </p:nvSpPr>
          <p:spPr bwMode="auto">
            <a:xfrm>
              <a:off x="6847681" y="1230312"/>
              <a:ext cx="1588" cy="2154237"/>
            </a:xfrm>
            <a:prstGeom prst="line">
              <a:avLst/>
            </a:prstGeom>
            <a:noFill/>
            <a:ln w="76200">
              <a:solidFill>
                <a:srgbClr val="FF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18" name="Text Box 49"/>
            <p:cNvSpPr txBox="1">
              <a:spLocks noChangeArrowheads="1"/>
            </p:cNvSpPr>
            <p:nvPr/>
          </p:nvSpPr>
          <p:spPr bwMode="auto">
            <a:xfrm>
              <a:off x="7866856" y="2278062"/>
              <a:ext cx="7112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>
                  <a:latin typeface="Calibri" pitchFamily="34" charset="0"/>
                </a:rPr>
                <a:t>VPFE</a:t>
              </a:r>
            </a:p>
          </p:txBody>
        </p:sp>
        <p:sp>
          <p:nvSpPr>
            <p:cNvPr id="19" name="Text Box 50"/>
            <p:cNvSpPr txBox="1">
              <a:spLocks noChangeArrowheads="1"/>
            </p:cNvSpPr>
            <p:nvPr/>
          </p:nvSpPr>
          <p:spPr bwMode="auto">
            <a:xfrm>
              <a:off x="5050631" y="3040062"/>
              <a:ext cx="161607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>
                  <a:latin typeface="Calibri" pitchFamily="34" charset="0"/>
                </a:rPr>
                <a:t>processing sub module</a:t>
              </a:r>
            </a:p>
          </p:txBody>
        </p:sp>
        <p:sp>
          <p:nvSpPr>
            <p:cNvPr id="20" name="Text Box 51"/>
            <p:cNvSpPr txBox="1">
              <a:spLocks noChangeArrowheads="1"/>
            </p:cNvSpPr>
            <p:nvPr/>
          </p:nvSpPr>
          <p:spPr bwMode="auto">
            <a:xfrm>
              <a:off x="6415881" y="4397374"/>
              <a:ext cx="7112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>
                  <a:latin typeface="Calibri" pitchFamily="34" charset="0"/>
                </a:rPr>
                <a:t>L3</a:t>
              </a:r>
            </a:p>
          </p:txBody>
        </p:sp>
        <p:sp>
          <p:nvSpPr>
            <p:cNvPr id="21" name="Text Box 52"/>
            <p:cNvSpPr txBox="1">
              <a:spLocks noChangeArrowheads="1"/>
            </p:cNvSpPr>
            <p:nvPr/>
          </p:nvSpPr>
          <p:spPr bwMode="auto">
            <a:xfrm>
              <a:off x="8111331" y="4854574"/>
              <a:ext cx="7112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>
                  <a:latin typeface="Calibri" pitchFamily="34" charset="0"/>
                </a:rPr>
                <a:t>L4</a:t>
              </a:r>
            </a:p>
          </p:txBody>
        </p: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4588669" y="2379662"/>
              <a:ext cx="1295400" cy="284162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>
                  <a:solidFill>
                    <a:schemeClr val="bg1"/>
                  </a:solidFill>
                  <a:latin typeface="Calibri" pitchFamily="34" charset="0"/>
                </a:rPr>
                <a:t>Timing control</a:t>
              </a:r>
            </a:p>
          </p:txBody>
        </p:sp>
        <p:sp>
          <p:nvSpPr>
            <p:cNvPr id="23" name="Line 55"/>
            <p:cNvSpPr>
              <a:spLocks noChangeShapeType="1"/>
            </p:cNvSpPr>
            <p:nvPr/>
          </p:nvSpPr>
          <p:spPr bwMode="auto">
            <a:xfrm flipV="1">
              <a:off x="5233194" y="1462087"/>
              <a:ext cx="0" cy="922337"/>
            </a:xfrm>
            <a:prstGeom prst="line">
              <a:avLst/>
            </a:prstGeom>
            <a:noFill/>
            <a:ln w="57150">
              <a:solidFill>
                <a:srgbClr val="FF3399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1">
                <a:latin typeface="Calibri" pitchFamily="34" charset="0"/>
              </a:endParaRPr>
            </a:p>
          </p:txBody>
        </p:sp>
        <p:sp>
          <p:nvSpPr>
            <p:cNvPr id="24" name="Text Box 56"/>
            <p:cNvSpPr txBox="1">
              <a:spLocks noChangeArrowheads="1"/>
            </p:cNvSpPr>
            <p:nvPr/>
          </p:nvSpPr>
          <p:spPr bwMode="auto">
            <a:xfrm>
              <a:off x="4263231" y="985837"/>
              <a:ext cx="1906588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40000"/>
                </a:lnSpc>
                <a:spcBef>
                  <a:spcPct val="50000"/>
                </a:spcBef>
              </a:pPr>
              <a:r>
                <a:rPr lang="en-US" sz="1200" dirty="0"/>
                <a:t>Camera clock</a:t>
              </a:r>
            </a:p>
            <a:p>
              <a:pPr algn="ctr">
                <a:lnSpc>
                  <a:spcPct val="40000"/>
                </a:lnSpc>
                <a:spcBef>
                  <a:spcPct val="50000"/>
                </a:spcBef>
              </a:pPr>
              <a:r>
                <a:rPr lang="en-US" sz="1200" dirty="0"/>
                <a:t> and </a:t>
              </a:r>
            </a:p>
            <a:p>
              <a:pPr algn="ctr">
                <a:lnSpc>
                  <a:spcPct val="40000"/>
                </a:lnSpc>
                <a:spcBef>
                  <a:spcPct val="50000"/>
                </a:spcBef>
              </a:pPr>
              <a:r>
                <a:rPr lang="en-US" sz="1200" dirty="0"/>
                <a:t>synchronization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065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Camera Subsystem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178" y="885041"/>
            <a:ext cx="8010424" cy="526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964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43711" y="2847742"/>
            <a:ext cx="8562975" cy="3559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Two 10/100/1000Mb external ports,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3-port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Ethernet switch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Supports standard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Media Independent Interface (MII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),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educed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Media Independent Interface (RMII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), Gig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Reduced Media Independent Interface (RGMII) to physical layer device (PHY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Layer 2 switch (1024 addresses LUT)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Includes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MDIO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interface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to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control/communicate </a:t>
            </a:r>
            <a:r>
              <a:rPr lang="en-US" sz="2400" b="0" dirty="0">
                <a:latin typeface="Calibri" pitchFamily="34" charset="0"/>
                <a:cs typeface="Calibri" pitchFamily="34" charset="0"/>
              </a:rPr>
              <a:t>with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PHY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Reset Isolation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EXTDEV PLL to provide clock to external PHY</a:t>
            </a:r>
            <a:endParaRPr lang="en-US" sz="2400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710206" cy="8143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EMAC: Ethernet </a:t>
            </a:r>
            <a:r>
              <a:rPr lang="en-US" dirty="0"/>
              <a:t>Media Access </a:t>
            </a:r>
            <a:r>
              <a:rPr lang="en-US" dirty="0" smtClean="0"/>
              <a:t>Controller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21475" y="1001002"/>
            <a:ext cx="7212419" cy="1699656"/>
            <a:chOff x="1219200" y="1288093"/>
            <a:chExt cx="6987714" cy="1543306"/>
          </a:xfrm>
        </p:grpSpPr>
        <p:sp>
          <p:nvSpPr>
            <p:cNvPr id="30" name="Rectangle 29"/>
            <p:cNvSpPr/>
            <p:nvPr/>
          </p:nvSpPr>
          <p:spPr>
            <a:xfrm>
              <a:off x="1219200" y="1288093"/>
              <a:ext cx="1981200" cy="1173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AM437x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90800" y="1777559"/>
              <a:ext cx="609600" cy="30358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26100" y="2054558"/>
              <a:ext cx="694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Port1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51835" y="1959847"/>
              <a:ext cx="592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" pitchFamily="34" charset="0"/>
                </a:rPr>
                <a:t>Port0</a:t>
              </a:r>
              <a:endParaRPr lang="en-US" sz="1400" b="1" dirty="0">
                <a:latin typeface="Calibr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90800" y="2081140"/>
              <a:ext cx="609600" cy="30358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3" name="Left-Right Arrow 2"/>
            <p:cNvSpPr/>
            <p:nvPr/>
          </p:nvSpPr>
          <p:spPr>
            <a:xfrm>
              <a:off x="3200400" y="2133600"/>
              <a:ext cx="457200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26099" y="1731392"/>
              <a:ext cx="694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Port2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1" name="Left-Right Arrow 40"/>
            <p:cNvSpPr/>
            <p:nvPr/>
          </p:nvSpPr>
          <p:spPr>
            <a:xfrm>
              <a:off x="3200399" y="1810434"/>
              <a:ext cx="457200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2" name="Left-Right Arrow 41"/>
            <p:cNvSpPr/>
            <p:nvPr/>
          </p:nvSpPr>
          <p:spPr>
            <a:xfrm rot="19446316">
              <a:off x="2339398" y="1858644"/>
              <a:ext cx="298087" cy="207252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3" name="Left-Right Arrow 42"/>
            <p:cNvSpPr/>
            <p:nvPr/>
          </p:nvSpPr>
          <p:spPr>
            <a:xfrm rot="2141984">
              <a:off x="2345711" y="2166201"/>
              <a:ext cx="285928" cy="19102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70000" y="2462067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Dual MAC mode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05400" y="1288093"/>
              <a:ext cx="1981200" cy="11739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AM437x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77000" y="1777559"/>
              <a:ext cx="609600" cy="30358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512300" y="2054558"/>
              <a:ext cx="694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Port1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38035" y="1949214"/>
              <a:ext cx="592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" pitchFamily="34" charset="0"/>
                </a:rPr>
                <a:t>Port0</a:t>
              </a:r>
              <a:endParaRPr lang="en-US" sz="1400" b="1" dirty="0">
                <a:latin typeface="Calibr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477000" y="2081140"/>
              <a:ext cx="609600" cy="30358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49" name="Left-Right Arrow 48"/>
            <p:cNvSpPr/>
            <p:nvPr/>
          </p:nvSpPr>
          <p:spPr>
            <a:xfrm>
              <a:off x="7086600" y="2133600"/>
              <a:ext cx="457200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12299" y="1731392"/>
              <a:ext cx="694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Port2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51" name="Left-Right Arrow 50"/>
            <p:cNvSpPr/>
            <p:nvPr/>
          </p:nvSpPr>
          <p:spPr>
            <a:xfrm>
              <a:off x="7086599" y="1810434"/>
              <a:ext cx="457200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2" name="Left-Right Arrow 51"/>
            <p:cNvSpPr/>
            <p:nvPr/>
          </p:nvSpPr>
          <p:spPr>
            <a:xfrm rot="19446316">
              <a:off x="6225598" y="1858644"/>
              <a:ext cx="298087" cy="207252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3" name="Left-Right Arrow 52"/>
            <p:cNvSpPr/>
            <p:nvPr/>
          </p:nvSpPr>
          <p:spPr>
            <a:xfrm rot="2141984">
              <a:off x="6231911" y="2166201"/>
              <a:ext cx="285928" cy="19102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80346" y="2450678"/>
              <a:ext cx="162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</a:rPr>
                <a:t>Switch mode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55" name="Left-Right Arrow 54"/>
            <p:cNvSpPr/>
            <p:nvPr/>
          </p:nvSpPr>
          <p:spPr>
            <a:xfrm rot="16200000">
              <a:off x="6600209" y="1993167"/>
              <a:ext cx="363184" cy="222481"/>
            </a:xfrm>
            <a:prstGeom prst="left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7395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47793"/>
            <a:ext cx="7543799" cy="522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Added capability to derive REFCLK for Ethernet PHY from AM437x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Added Low Jitter EXTDEV PLL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Saves cost of external crystal or oscillator for PHY</a:t>
            </a:r>
          </a:p>
          <a:p>
            <a:pPr marL="854076" lvl="3" indent="-22701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25MHz REFCLK for other PHYs</a:t>
            </a:r>
          </a:p>
          <a:p>
            <a:pPr marL="854076" lvl="3" indent="-22701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itchFamily="34" charset="0"/>
                <a:cs typeface="Calibri" pitchFamily="34" charset="0"/>
              </a:rPr>
              <a:t>50MHz REFCLK for RMII PHY clock (default for ROM for boot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Separated voltage domains of MDIO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clk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/data and Ethernet I/F in all I/O sets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Compliant to IEEE Ethernet </a:t>
            </a:r>
            <a:r>
              <a:rPr lang="en-US" sz="1700" dirty="0" err="1" smtClean="0">
                <a:latin typeface="Calibri" pitchFamily="34" charset="0"/>
                <a:cs typeface="Calibri" pitchFamily="34" charset="0"/>
              </a:rPr>
              <a:t>Vmin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=2.0V spec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Expanded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pinmux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options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NAND + Dual Ethernet supported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IEEE1588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TimeStamp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Provides accurate time based control over Ethernet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Ability to provide separate PLL (reusing Display PLL) with Fractional M multiplier for time stamping 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sz="1700" dirty="0" smtClean="0">
                <a:latin typeface="Calibri" pitchFamily="34" charset="0"/>
                <a:cs typeface="Calibri" pitchFamily="34" charset="0"/>
              </a:rPr>
              <a:t>IPV6 time stamping. Now supporting Annex D, E , F 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Added support for Ethernet operation in CORE OPP50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Internal TX Delay mode supported by default to enable RGMII boot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72200" y="1298957"/>
            <a:ext cx="2741441" cy="588005"/>
            <a:chOff x="6172200" y="990600"/>
            <a:chExt cx="2741441" cy="588005"/>
          </a:xfrm>
        </p:grpSpPr>
        <p:sp>
          <p:nvSpPr>
            <p:cNvPr id="3" name="Rectangle 2"/>
            <p:cNvSpPr/>
            <p:nvPr/>
          </p:nvSpPr>
          <p:spPr>
            <a:xfrm>
              <a:off x="6172200" y="990600"/>
              <a:ext cx="1295400" cy="5019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AM437x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05600" y="1230969"/>
              <a:ext cx="7056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latin typeface="Calibri" pitchFamily="34" charset="0"/>
                </a:rPr>
                <a:t>CLKOUTx</a:t>
              </a:r>
              <a:endParaRPr lang="en-US" sz="1100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694441" y="990600"/>
              <a:ext cx="1219200" cy="588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Ethernet</a:t>
              </a:r>
            </a:p>
            <a:p>
              <a:pPr algn="ctr"/>
              <a:r>
                <a:rPr lang="en-US" dirty="0" smtClean="0">
                  <a:latin typeface="Calibri" pitchFamily="34" charset="0"/>
                </a:rPr>
                <a:t>PHY</a:t>
              </a: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7467600" y="1361774"/>
              <a:ext cx="2268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 txBox="1">
            <a:spLocks/>
          </p:cNvSpPr>
          <p:nvPr/>
        </p:nvSpPr>
        <p:spPr>
          <a:xfrm>
            <a:off x="231775" y="142875"/>
            <a:ext cx="8458200" cy="65456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pPr algn="ctr"/>
            <a:r>
              <a:rPr lang="en-US" sz="4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Ethernet: Changes from AM335x</a:t>
            </a:r>
            <a:endParaRPr lang="en-US" sz="4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0773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76374" y="2313329"/>
            <a:ext cx="5791200" cy="154628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8066" y="2228734"/>
            <a:ext cx="1752600" cy="4809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gray">
          <a:xfrm>
            <a:off x="255586" y="1039404"/>
            <a:ext cx="8566150" cy="788987"/>
          </a:xfrm>
          <a:prstGeom prst="roundRect">
            <a:avLst>
              <a:gd name="adj" fmla="val 16667"/>
            </a:avLst>
          </a:prstGeom>
          <a:solidFill>
            <a:schemeClr val="bg2">
              <a:alpha val="41176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eaLnBrk="1" hangingPunct="1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Benefit: 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2x </a:t>
            </a:r>
            <a:r>
              <a:rPr lang="en-US" sz="1600" dirty="0" err="1" smtClean="0">
                <a:solidFill>
                  <a:srgbClr val="000000"/>
                </a:solidFill>
                <a:latin typeface="Calibri" pitchFamily="34" charset="0"/>
              </a:rPr>
              <a:t>xHCI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 DRD (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dual-role 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device) USB controllers with embedded DMA and integrated 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PHYs provide a mechanism that complies with the USB2.0 standard for data transfer between USB devices up to 480 Mbps. Its dual-role feature allows the capability to operate as a host or peripheral.</a:t>
            </a:r>
          </a:p>
        </p:txBody>
      </p: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436228" y="4393019"/>
            <a:ext cx="85312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27013" indent="-227013">
              <a:spcBef>
                <a:spcPts val="8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2 ports (USB0 and USB1)</a:t>
            </a:r>
          </a:p>
          <a:p>
            <a:pPr marL="227013" indent="-227013">
              <a:spcBef>
                <a:spcPts val="8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Both ports bootable </a:t>
            </a: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USB0 as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peripheral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400" b="0" dirty="0" smtClean="0">
              <a:latin typeface="Calibri" pitchFamily="34" charset="0"/>
              <a:cs typeface="Calibri" pitchFamily="34" charset="0"/>
            </a:endParaRP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USB1 as host. 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Can boot off of a MSD (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i.e., </a:t>
            </a:r>
            <a:r>
              <a:rPr lang="en-US" sz="2400" b="0" dirty="0" smtClean="0">
                <a:latin typeface="Calibri" pitchFamily="34" charset="0"/>
                <a:cs typeface="Calibri" pitchFamily="34" charset="0"/>
              </a:rPr>
              <a:t>flash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Serial Bus </a:t>
            </a:r>
            <a:r>
              <a:rPr lang="en-US" dirty="0" smtClean="0"/>
              <a:t>(USB 2.0)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95197" y="2444712"/>
            <a:ext cx="23637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Calibri" pitchFamily="34" charset="0"/>
              </a:rPr>
              <a:t>AM335x</a:t>
            </a:r>
          </a:p>
          <a:p>
            <a:pPr algn="ctr"/>
            <a:r>
              <a:rPr lang="en-US" dirty="0" smtClean="0">
                <a:latin typeface="Calibri" pitchFamily="34" charset="0"/>
              </a:rPr>
              <a:t>Mentor OTG controller 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5306" y="2458327"/>
            <a:ext cx="15763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Calibri" pitchFamily="34" charset="0"/>
              </a:rPr>
              <a:t>AM437x</a:t>
            </a:r>
          </a:p>
          <a:p>
            <a:pPr algn="ctr"/>
            <a:r>
              <a:rPr lang="en-US" dirty="0" err="1" smtClean="0">
                <a:latin typeface="Calibri" pitchFamily="34" charset="0"/>
              </a:rPr>
              <a:t>xHCI</a:t>
            </a:r>
            <a:r>
              <a:rPr lang="en-US" dirty="0" smtClean="0">
                <a:latin typeface="Calibri" pitchFamily="34" charset="0"/>
              </a:rPr>
              <a:t> controller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" name="Down Arrow 4"/>
          <p:cNvSpPr/>
          <p:nvPr/>
        </p:nvSpPr>
        <p:spPr>
          <a:xfrm rot="16200000">
            <a:off x="4368877" y="2377043"/>
            <a:ext cx="351314" cy="990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76374" y="2971800"/>
            <a:ext cx="5895974" cy="129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</a:rPr>
              <a:t>New generation </a:t>
            </a:r>
            <a:r>
              <a:rPr lang="en-US" sz="1400" b="0" dirty="0" err="1" smtClean="0">
                <a:solidFill>
                  <a:srgbClr val="000000"/>
                </a:solidFill>
                <a:latin typeface="Calibri" pitchFamily="34" charset="0"/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</a:rPr>
              <a:t> provides industry standard register definition for USB host controllers supported by open-source drivers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</a:rPr>
              <a:t>AM437x adds capabilities to </a:t>
            </a:r>
            <a:r>
              <a:rPr lang="en-US" sz="1400" b="0" dirty="0" err="1" smtClean="0">
                <a:solidFill>
                  <a:srgbClr val="000000"/>
                </a:solidFill>
                <a:latin typeface="Calibri" pitchFamily="34" charset="0"/>
              </a:rPr>
              <a:t>xHCI</a:t>
            </a: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</a:rPr>
              <a:t> for peripheral mode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336699"/>
              </a:buClr>
              <a:buSzPct val="85000"/>
              <a:buFont typeface="Arial" panose="020B0604020202020204" pitchFamily="34" charset="0"/>
              <a:buChar char="•"/>
            </a:pPr>
            <a:endParaRPr lang="en-US" sz="14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2361" y="2209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" pitchFamily="34" charset="0"/>
              </a:rPr>
              <a:t>20+% performance improvement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645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Sitara Architecture </a:t>
            </a:r>
            <a:r>
              <a:rPr lang="en-US" dirty="0" smtClean="0"/>
              <a:t>Overview:</a:t>
            </a:r>
            <a:br>
              <a:rPr lang="en-US" dirty="0" smtClean="0"/>
            </a:br>
            <a:r>
              <a:rPr lang="en-US" dirty="0" smtClean="0"/>
              <a:t>Processors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Devices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148856" y="3889738"/>
            <a:ext cx="8867553" cy="252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236538" indent="-236538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Operating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as a host, it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complies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with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the USB2.0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standard for high-speed, full-speed and low-speed operation with a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peripheral.</a:t>
            </a:r>
            <a:endParaRPr lang="en-US" sz="1600" b="0" dirty="0">
              <a:latin typeface="Calibri" pitchFamily="34" charset="0"/>
              <a:cs typeface="Calibri" pitchFamily="34" charset="0"/>
            </a:endParaRP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itchFamily="34" charset="0"/>
                <a:cs typeface="Calibri" pitchFamily="34" charset="0"/>
              </a:rPr>
              <a:t>Operating as a peripheral, it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complies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with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the USB2.0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standard for high-speed and full-speed operation with a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host.</a:t>
            </a:r>
            <a:endParaRPr lang="en-US" sz="1600" b="0" dirty="0" smtClean="0">
              <a:latin typeface="Calibri" pitchFamily="34" charset="0"/>
              <a:cs typeface="Calibri" pitchFamily="34" charset="0"/>
            </a:endParaRP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SuperSpeed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is not supported!  (Did not integrate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SuperSpeed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PHY) </a:t>
            </a:r>
            <a:endParaRPr lang="en-US" sz="1600" b="0" dirty="0">
              <a:latin typeface="Calibri" pitchFamily="34" charset="0"/>
              <a:cs typeface="Calibri" pitchFamily="34" charset="0"/>
            </a:endParaRP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itchFamily="34" charset="0"/>
                <a:cs typeface="Calibri" pitchFamily="34" charset="0"/>
              </a:rPr>
              <a:t>Supports all modes of transfers (control, bulk, interrupt, and isochronous) 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Calibri" pitchFamily="34" charset="0"/>
                <a:cs typeface="Calibri" pitchFamily="34" charset="0"/>
              </a:rPr>
              <a:t>Supports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15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simultaneous Transmit (TX) and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15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Receive (RX) endpoints, in addition to endpoint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0</a:t>
            </a:r>
          </a:p>
          <a:p>
            <a:pPr marL="227013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All new devices (Keystone,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Vayu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, etc.) going forward will be using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xHCI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controller (driver compatibility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).</a:t>
            </a:r>
            <a:endParaRPr lang="en-US" sz="1600" b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637" y="25912"/>
            <a:ext cx="8458200" cy="814388"/>
          </a:xfrm>
        </p:spPr>
        <p:txBody>
          <a:bodyPr/>
          <a:lstStyle/>
          <a:p>
            <a:r>
              <a:rPr lang="en-US" dirty="0" smtClean="0"/>
              <a:t>Universal </a:t>
            </a:r>
            <a:r>
              <a:rPr lang="en-US" dirty="0"/>
              <a:t>Serial </a:t>
            </a:r>
            <a:r>
              <a:rPr lang="en-US" dirty="0" smtClean="0"/>
              <a:t>Bus (USB 2.0)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78" t="2892" r="1794"/>
          <a:stretch>
            <a:fillRect/>
          </a:stretch>
        </p:blipFill>
        <p:spPr bwMode="auto">
          <a:xfrm>
            <a:off x="150706" y="786809"/>
            <a:ext cx="8897598" cy="294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9844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25912"/>
            <a:ext cx="8458200" cy="750265"/>
          </a:xfrm>
        </p:spPr>
        <p:txBody>
          <a:bodyPr/>
          <a:lstStyle/>
          <a:p>
            <a:pPr algn="ctr"/>
            <a:r>
              <a:rPr lang="en-US" dirty="0"/>
              <a:t>External </a:t>
            </a:r>
            <a:r>
              <a:rPr lang="en-US" dirty="0" smtClean="0"/>
              <a:t>Memory Interfaces</a:t>
            </a:r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85738" y="669841"/>
            <a:ext cx="8610600" cy="577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Features of the GPMC include: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8-bit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and 16-bit wide data bus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Programmable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cycle timings for each chip select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Up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to 16-bit ECC support for NAND Flash using BCH code (t=4, 8 or 16) or Hamming code for 8-bit or 16-bit NAND-flash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Integrated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ELM (Error Locator Module) to provide ECC calculation (up to 16b) for NAND support. Supports 4-bit, 8-bit and 16-bit per 512byte block error location based on BCH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algorithms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used to connect NAND, NOR (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async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and sync), FPGAs,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etc</a:t>
            </a:r>
          </a:p>
          <a:p>
            <a:pPr eaLnBrk="1" hangingPunct="1">
              <a:spcBef>
                <a:spcPts val="600"/>
              </a:spcBef>
            </a:pPr>
            <a:r>
              <a:rPr lang="en-US" dirty="0" smtClean="0">
                <a:latin typeface="Calibri" pitchFamily="34" charset="0"/>
              </a:rPr>
              <a:t>Features of the MMC/SD include support for: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3 MMC/SD ports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Multimedia card (MMC v4.3/ SD 2.0 ), supports &gt;2GB capacity on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eMMC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boot on MMC0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Card detect and write protect on each MMCSD port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48 MHz maximum I/O clock rate (up to SDR25 speeds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eaLnBrk="1" hangingPunct="1">
              <a:spcBef>
                <a:spcPts val="600"/>
              </a:spcBef>
            </a:pP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Features of the </a:t>
            </a: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QSPI include:</a:t>
            </a:r>
            <a:endParaRPr lang="en-US" dirty="0" smtClean="0">
              <a:solidFill>
                <a:srgbClr val="00B050"/>
              </a:solidFill>
              <a:latin typeface="Calibri" pitchFamily="34" charset="0"/>
            </a:endParaRP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Supports up to 4bit read, 1bit write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Up to 48MHz clock, Master only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Supports </a:t>
            </a:r>
            <a:r>
              <a:rPr lang="en-US" sz="1600" b="0" dirty="0" err="1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eXecute</a:t>
            </a: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-In-Place (XIP) from serial NOR flash</a:t>
            </a:r>
          </a:p>
          <a:p>
            <a:pPr marL="227013" lvl="1" indent="-227013">
              <a:spcBef>
                <a:spcPts val="60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Primarily intended for fast boot from quad-SPI flash </a:t>
            </a: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devices</a:t>
            </a:r>
            <a:endParaRPr lang="en-US" sz="1600" b="0" dirty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257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40" y="36545"/>
            <a:ext cx="8458200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AM437x: Numerous Serial Peripherals</a:t>
            </a:r>
            <a:endParaRPr lang="en-US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33375" y="754912"/>
            <a:ext cx="8467725" cy="557146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12</a:t>
            </a:r>
            <a:r>
              <a:rPr lang="en-US" sz="1600" dirty="0" smtClean="0"/>
              <a:t> GP Timers &amp; 1 watchdog timer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Free-running 32-bit upward counter. Runs off 32KHz or 19.2, 24, 25, 26 MHz system clock.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WDT: MPU Watchdog (runs off of 32KHz system clock)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1 Sync Timer (32KHz)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rgbClr val="00B050"/>
                </a:solidFill>
              </a:rPr>
              <a:t>Special always on 32K timer for OS</a:t>
            </a:r>
            <a:endParaRPr lang="en-US" sz="1400" dirty="0" smtClean="0"/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I2C (3)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3 I2C ports compliant with Philips I2C specification version 2.1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Support for standard (up to 100K bits/s) and fast (up to 400K bits/s) modes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General-Purpose I/O (GPIO) Interface (</a:t>
            </a:r>
            <a:r>
              <a:rPr lang="en-US" sz="1600" dirty="0" smtClean="0">
                <a:solidFill>
                  <a:srgbClr val="00B050"/>
                </a:solidFill>
              </a:rPr>
              <a:t>6 banks</a:t>
            </a:r>
            <a:r>
              <a:rPr lang="en-US" sz="1600" dirty="0" smtClean="0"/>
              <a:t>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Synchronous interrupt requests in active mode from each channel are processed by GIC (General Interrupt Controller) in MPUSS.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Asynchronous wake-up request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192 total GPIOs </a:t>
            </a:r>
            <a:r>
              <a:rPr lang="en-US" sz="1400" dirty="0" err="1" smtClean="0"/>
              <a:t>muxed</a:t>
            </a:r>
            <a:r>
              <a:rPr lang="en-US" sz="1400" dirty="0" smtClean="0"/>
              <a:t> with other signals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Multichannel Audio Serial Port Interface (2)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Data Clock 50 MHz , 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Two Clock Zones and up to 4 Serial Data Pins per </a:t>
            </a:r>
            <a:r>
              <a:rPr lang="en-US" sz="1400" dirty="0" err="1" smtClean="0"/>
              <a:t>McASP</a:t>
            </a:r>
            <a:r>
              <a:rPr lang="en-US" sz="1400" dirty="0" smtClean="0"/>
              <a:t> port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Supports TDM, I2S and Similar Formats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Supports DIT mode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Universal Asynchronous Receiver Transmitters (UART) (6)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UART1 will support full Modem Control (CTS,RTS,DTR, DSR, DCD, RIN)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All UARTs support IrDA, CIR and RTS, CTS flow control.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400" dirty="0" smtClean="0"/>
              <a:t>Supports baud rate up-to 3.6M bits/s</a:t>
            </a:r>
            <a:r>
              <a:rPr lang="en-US" sz="1400" dirty="0" smtClean="0"/>
              <a:t>.</a:t>
            </a:r>
            <a:endParaRPr lang="en-US" sz="1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235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80975" y="935665"/>
            <a:ext cx="8467725" cy="5146158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dirty="0" smtClean="0"/>
              <a:t>PWM Subsystem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err="1" smtClean="0"/>
              <a:t>eCAP</a:t>
            </a:r>
            <a:r>
              <a:rPr lang="en-US" sz="1600" dirty="0" smtClean="0"/>
              <a:t> (3)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Up to Three 32-bit enhanced Capture Modules – configurable as 3 capture inputs or 3 auxiliary PWM outputs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err="1" smtClean="0"/>
              <a:t>eHRPWM</a:t>
            </a:r>
            <a:r>
              <a:rPr lang="en-US" sz="1600" dirty="0" smtClean="0"/>
              <a:t> (</a:t>
            </a:r>
            <a:r>
              <a:rPr lang="en-US" sz="1600" dirty="0" smtClean="0">
                <a:solidFill>
                  <a:srgbClr val="00B050"/>
                </a:solidFill>
              </a:rPr>
              <a:t>6</a:t>
            </a:r>
            <a:r>
              <a:rPr lang="en-US" sz="1600" dirty="0" smtClean="0"/>
              <a:t>)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Up to Six Enhanced High Resolution PWM modules (</a:t>
            </a:r>
            <a:r>
              <a:rPr lang="en-US" sz="1600" dirty="0" err="1" smtClean="0"/>
              <a:t>eHRPWM</a:t>
            </a:r>
            <a:r>
              <a:rPr lang="en-US" sz="1600" dirty="0" smtClean="0"/>
              <a:t>) – with dedicated 16-bit time base counter with time and frequency controls. 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err="1" smtClean="0"/>
              <a:t>eQEP</a:t>
            </a:r>
            <a:r>
              <a:rPr lang="en-US" sz="1600" dirty="0" smtClean="0"/>
              <a:t> (3)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Up to Three 32-bit enhanced Quadrature Pulse Encoder modules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00B050"/>
                </a:solidFill>
              </a:rPr>
              <a:t>HDQ/1-wire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For connection to battery gauges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dirty="0" smtClean="0"/>
              <a:t>DCAN (2)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Same as AM335x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dirty="0" err="1" smtClean="0"/>
              <a:t>McSPI</a:t>
            </a:r>
            <a:r>
              <a:rPr lang="en-US" dirty="0" smtClean="0"/>
              <a:t> 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Master/Slave operation, 48MHz clock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Up to 4 </a:t>
            </a:r>
            <a:r>
              <a:rPr lang="en-US" sz="1600" dirty="0" smtClean="0"/>
              <a:t>channels for each McSPI0,1, two channels on McSPI2,3</a:t>
            </a:r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AM437x: Numerous Serial Peripherals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707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250659" y="982344"/>
            <a:ext cx="7639869" cy="305802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smtClean="0"/>
              <a:t>ADC0 (Touchscreen)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12-bit Successive </a:t>
            </a:r>
            <a:r>
              <a:rPr lang="en-US" dirty="0" smtClean="0"/>
              <a:t>Approximation</a:t>
            </a:r>
            <a:br>
              <a:rPr lang="en-US" dirty="0" smtClean="0"/>
            </a:br>
            <a:r>
              <a:rPr lang="en-US" dirty="0" smtClean="0"/>
              <a:t>Register </a:t>
            </a:r>
            <a:r>
              <a:rPr lang="en-US" dirty="0" smtClean="0"/>
              <a:t>(SAR) ADC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8 analog inputs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Can be configured as a Touchscreen Controller. When configured as TSC, it takes away pins/channels for general purpose ADC use.</a:t>
            </a:r>
          </a:p>
          <a:p>
            <a:pPr>
              <a:lnSpc>
                <a:spcPct val="80000"/>
              </a:lnSpc>
            </a:pPr>
            <a:r>
              <a:rPr lang="en-US" sz="1800" dirty="0" smtClean="0">
                <a:solidFill>
                  <a:srgbClr val="00B050"/>
                </a:solidFill>
              </a:rPr>
              <a:t>ADC1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B050"/>
                </a:solidFill>
              </a:rPr>
              <a:t>12-bit Successive Approximation Register (SAR) </a:t>
            </a:r>
            <a:r>
              <a:rPr lang="en-US" dirty="0" smtClean="0">
                <a:solidFill>
                  <a:srgbClr val="00B050"/>
                </a:solidFill>
              </a:rPr>
              <a:t>ADC with preamp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B050"/>
                </a:solidFill>
              </a:rPr>
              <a:t>867KSPS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B050"/>
                </a:solidFill>
              </a:rPr>
              <a:t>8 analog inputs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499" y="39018"/>
            <a:ext cx="8458200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AM437x: Two ADCs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170" y="4396967"/>
            <a:ext cx="3561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Simultaneous </a:t>
            </a: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mode:</a:t>
            </a:r>
            <a:endParaRPr lang="en-US" dirty="0" smtClean="0">
              <a:solidFill>
                <a:srgbClr val="00B050"/>
              </a:solidFill>
              <a:latin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ADC1 controls ADC0 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2x 16-bit </a:t>
            </a: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results can be read from one </a:t>
            </a: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32-bit </a:t>
            </a: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register inputs converted to </a:t>
            </a: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32-bit </a:t>
            </a:r>
            <a:r>
              <a:rPr lang="en-US" dirty="0" smtClean="0">
                <a:solidFill>
                  <a:srgbClr val="00B050"/>
                </a:solidFill>
                <a:latin typeface="Calibri" pitchFamily="34" charset="0"/>
              </a:rPr>
              <a:t>value</a:t>
            </a:r>
            <a:endParaRPr lang="en-US" dirty="0">
              <a:solidFill>
                <a:srgbClr val="00B050"/>
              </a:solidFill>
              <a:latin typeface="Calibri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804674" y="3489975"/>
            <a:ext cx="5191713" cy="2514600"/>
            <a:chOff x="4038600" y="3798332"/>
            <a:chExt cx="5191713" cy="2514600"/>
          </a:xfrm>
        </p:grpSpPr>
        <p:sp>
          <p:nvSpPr>
            <p:cNvPr id="6" name="Rectangle 5"/>
            <p:cNvSpPr/>
            <p:nvPr/>
          </p:nvSpPr>
          <p:spPr>
            <a:xfrm>
              <a:off x="5241332" y="3798332"/>
              <a:ext cx="2988268" cy="1000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ADC0</a:t>
              </a:r>
              <a:endParaRPr lang="en-US" sz="20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57800" y="4941333"/>
              <a:ext cx="2971800" cy="1371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/>
                <a:t>ADC1</a:t>
              </a:r>
              <a:endParaRPr lang="en-US" sz="20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39000" y="5684282"/>
              <a:ext cx="838200" cy="514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FIFO0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39000" y="5084207"/>
              <a:ext cx="838200" cy="514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FIFO1</a:t>
              </a:r>
              <a:endParaRPr lang="en-US" sz="1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38875" y="5760482"/>
              <a:ext cx="611952" cy="361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AFE</a:t>
              </a:r>
              <a:endParaRPr lang="en-US" sz="1200" dirty="0"/>
            </a:p>
          </p:txBody>
        </p:sp>
        <p:cxnSp>
          <p:nvCxnSpPr>
            <p:cNvPr id="17" name="Straight Arrow Connector 16"/>
            <p:cNvCxnSpPr>
              <a:stCxn id="16" idx="3"/>
              <a:endCxn id="13" idx="1"/>
            </p:cNvCxnSpPr>
            <p:nvPr/>
          </p:nvCxnSpPr>
          <p:spPr>
            <a:xfrm>
              <a:off x="6850827" y="5941457"/>
              <a:ext cx="388173" cy="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10300" y="4307919"/>
              <a:ext cx="611952" cy="361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AFE</a:t>
              </a:r>
              <a:endParaRPr lang="en-US" sz="1200" dirty="0"/>
            </a:p>
          </p:txBody>
        </p:sp>
        <p:cxnSp>
          <p:nvCxnSpPr>
            <p:cNvPr id="23" name="Elbow Connector 22"/>
            <p:cNvCxnSpPr>
              <a:stCxn id="19" idx="3"/>
              <a:endCxn id="15" idx="1"/>
            </p:cNvCxnSpPr>
            <p:nvPr/>
          </p:nvCxnSpPr>
          <p:spPr>
            <a:xfrm>
              <a:off x="6822252" y="4488894"/>
              <a:ext cx="416748" cy="852488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Arrow 23"/>
            <p:cNvSpPr/>
            <p:nvPr/>
          </p:nvSpPr>
          <p:spPr>
            <a:xfrm>
              <a:off x="5105400" y="5855732"/>
              <a:ext cx="1133475" cy="266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4168" y="5779532"/>
              <a:ext cx="106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 inputs</a:t>
              </a:r>
              <a:endParaRPr lang="en-US" dirty="0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5043889" y="4384119"/>
              <a:ext cx="1133475" cy="266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600" y="4307919"/>
              <a:ext cx="1066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 inputs</a:t>
              </a:r>
              <a:endParaRPr lang="en-US" dirty="0"/>
            </a:p>
          </p:txBody>
        </p:sp>
        <p:cxnSp>
          <p:nvCxnSpPr>
            <p:cNvPr id="29" name="Elbow Connector 28"/>
            <p:cNvCxnSpPr/>
            <p:nvPr/>
          </p:nvCxnSpPr>
          <p:spPr>
            <a:xfrm>
              <a:off x="8078376" y="5334238"/>
              <a:ext cx="684624" cy="292894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/>
            <p:nvPr/>
          </p:nvCxnSpPr>
          <p:spPr>
            <a:xfrm flipV="1">
              <a:off x="8078376" y="5627132"/>
              <a:ext cx="684624" cy="337066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8181975" y="5058251"/>
              <a:ext cx="809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16bits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53400" y="5906393"/>
              <a:ext cx="809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16bits</a:t>
              </a:r>
              <a:endParaRPr 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420688" y="5350133"/>
              <a:ext cx="8096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32bits</a:t>
              </a:r>
              <a:endParaRPr lang="en-US" sz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846819" y="700772"/>
            <a:ext cx="3943938" cy="1225808"/>
            <a:chOff x="4846819" y="700772"/>
            <a:chExt cx="3943938" cy="1225808"/>
          </a:xfrm>
        </p:grpSpPr>
        <p:sp>
          <p:nvSpPr>
            <p:cNvPr id="12" name="Rectangle 11"/>
            <p:cNvSpPr/>
            <p:nvPr/>
          </p:nvSpPr>
          <p:spPr>
            <a:xfrm>
              <a:off x="4846819" y="942975"/>
              <a:ext cx="1752600" cy="704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AM335x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837419" y="1120259"/>
              <a:ext cx="609600" cy="37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ADC0</a:t>
              </a:r>
              <a:endParaRPr lang="en-US" sz="12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38157" y="700772"/>
              <a:ext cx="1752600" cy="12258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AM437x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28757" y="878056"/>
              <a:ext cx="609600" cy="37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ADC0</a:t>
              </a:r>
              <a:endParaRPr lang="en-US" sz="12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028757" y="1405622"/>
              <a:ext cx="609600" cy="37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ADC1</a:t>
              </a:r>
              <a:endParaRPr lang="en-US" sz="12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683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Sitara Architecture </a:t>
            </a:r>
            <a:r>
              <a:rPr lang="en-US" dirty="0" smtClean="0"/>
              <a:t>Overview:</a:t>
            </a:r>
            <a:br>
              <a:rPr lang="en-US" dirty="0" smtClean="0"/>
            </a:br>
            <a:r>
              <a:rPr lang="en-US" dirty="0" smtClean="0"/>
              <a:t>Buses &amp; Memory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Devices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44" y="79077"/>
            <a:ext cx="8912225" cy="814388"/>
          </a:xfrm>
        </p:spPr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</a:t>
            </a:r>
            <a:r>
              <a:rPr lang="en-US" dirty="0" smtClean="0"/>
              <a:t>Architecture: Memory </a:t>
            </a:r>
            <a:r>
              <a:rPr lang="en-US" dirty="0" smtClean="0"/>
              <a:t>and Buses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6810" y="971080"/>
            <a:ext cx="3749185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Programmable Real-Time Unit (PRU) </a:t>
            </a:r>
            <a:b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</a:br>
            <a:r>
              <a:rPr lang="en-US" sz="1400" b="1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Subsystem</a:t>
            </a:r>
            <a:endParaRPr lang="en-US" sz="1400" b="1" dirty="0">
              <a:solidFill>
                <a:srgbClr val="000000">
                  <a:lumMod val="95000"/>
                  <a:lumOff val="5000"/>
                </a:srgbClr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 rot="16200000">
            <a:off x="5779469" y="1142437"/>
            <a:ext cx="211888" cy="31322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335182" y="3032580"/>
            <a:ext cx="888880" cy="434825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INTC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17" name="Up-Down Arrow 16"/>
          <p:cNvSpPr/>
          <p:nvPr/>
        </p:nvSpPr>
        <p:spPr>
          <a:xfrm rot="5400000">
            <a:off x="7718552" y="1273127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3022" y="3029749"/>
            <a:ext cx="1037758" cy="437656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8105260" y="1316725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PRU0 I/O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339277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342699" y="1980585"/>
            <a:ext cx="958173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RAM</a:t>
            </a:r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4808988" y="2381053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598510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7" name="Line 8"/>
          <p:cNvSpPr>
            <a:spLocks noChangeShapeType="1"/>
          </p:cNvSpPr>
          <p:nvPr/>
        </p:nvSpPr>
        <p:spPr bwMode="auto">
          <a:xfrm>
            <a:off x="6958879" y="2803980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>
            <a:off x="4768325" y="280114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2" name="Up-Down Arrow 71"/>
          <p:cNvSpPr/>
          <p:nvPr/>
        </p:nvSpPr>
        <p:spPr>
          <a:xfrm>
            <a:off x="5780601" y="2814520"/>
            <a:ext cx="211561" cy="1010102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874115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413794" y="1980585"/>
            <a:ext cx="502920" cy="411480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Inst.</a:t>
            </a:r>
            <a:b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RAM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948632" y="1980585"/>
            <a:ext cx="502920" cy="41148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err="1">
                <a:solidFill>
                  <a:schemeClr val="bg1"/>
                </a:solidFill>
                <a:ea typeface="MS Mincho"/>
                <a:cs typeface="MS Mincho"/>
              </a:rPr>
              <a:t>DataRAM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>
            <a:off x="6117389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6683452" y="2376539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>
            <a:off x="7202331" y="237220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8105260" y="1815990"/>
            <a:ext cx="729695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PRU1 I/O</a:t>
            </a:r>
          </a:p>
        </p:txBody>
      </p:sp>
      <p:sp>
        <p:nvSpPr>
          <p:cNvPr id="56" name="Up-Down Arrow 55"/>
          <p:cNvSpPr/>
          <p:nvPr/>
        </p:nvSpPr>
        <p:spPr>
          <a:xfrm rot="5400000">
            <a:off x="7718552" y="1777709"/>
            <a:ext cx="235746" cy="460860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81710" y="4556159"/>
            <a:ext cx="958173" cy="419921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Shared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Memory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322796" y="4547677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  <a:endParaRPr lang="en-US" altLang="ja-JP" sz="1100" b="1" dirty="0">
              <a:solidFill>
                <a:srgbClr val="000000"/>
              </a:solidFill>
              <a:ea typeface="MS Mincho"/>
              <a:cs typeface="MS Mincho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80975" y="5810110"/>
            <a:ext cx="958173" cy="419921"/>
          </a:xfrm>
          <a:prstGeom prst="rect">
            <a:avLst/>
          </a:prstGeom>
          <a:solidFill>
            <a:srgbClr val="FFC000"/>
          </a:solidFill>
          <a:ln>
            <a:solidFill>
              <a:srgbClr val="E8A835"/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Peripherals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846237" y="5812644"/>
            <a:ext cx="721871" cy="41992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rgbClr val="000000"/>
                </a:solidFill>
                <a:ea typeface="MS Mincho"/>
                <a:cs typeface="MS Mincho"/>
              </a:rPr>
              <a:t>GP I/O</a:t>
            </a: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 rot="16200000">
            <a:off x="2436168" y="3110235"/>
            <a:ext cx="357971" cy="44272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			L4 </a:t>
            </a: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Interconnect</a:t>
            </a:r>
          </a:p>
        </p:txBody>
      </p:sp>
      <p:sp>
        <p:nvSpPr>
          <p:cNvPr id="12" name="Up-Down Arrow 64"/>
          <p:cNvSpPr/>
          <p:nvPr/>
        </p:nvSpPr>
        <p:spPr>
          <a:xfrm>
            <a:off x="2504467" y="4236507"/>
            <a:ext cx="218731" cy="908391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Up-Down Arrow 66"/>
          <p:cNvSpPr/>
          <p:nvPr/>
        </p:nvSpPr>
        <p:spPr>
          <a:xfrm>
            <a:off x="125599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8" name="Up-Down Arrow 67"/>
          <p:cNvSpPr/>
          <p:nvPr/>
        </p:nvSpPr>
        <p:spPr>
          <a:xfrm>
            <a:off x="3696101" y="4230289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Up-Down Arrow 68"/>
          <p:cNvSpPr/>
          <p:nvPr/>
        </p:nvSpPr>
        <p:spPr>
          <a:xfrm>
            <a:off x="1781942" y="550287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Up-Down Arrow 69"/>
          <p:cNvSpPr/>
          <p:nvPr/>
        </p:nvSpPr>
        <p:spPr>
          <a:xfrm>
            <a:off x="3087712" y="5508940"/>
            <a:ext cx="211561" cy="31245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Rectangle 70"/>
          <p:cNvSpPr/>
          <p:nvPr/>
        </p:nvSpPr>
        <p:spPr>
          <a:xfrm>
            <a:off x="1494238" y="971080"/>
            <a:ext cx="2232187" cy="25731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>
                    <a:lumMod val="95000"/>
                    <a:lumOff val="5000"/>
                  </a:srgbClr>
                </a:solidFill>
              </a:rPr>
              <a:t>ARM Subsystem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693583" y="1623965"/>
            <a:ext cx="1905610" cy="502920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 smtClean="0">
                <a:solidFill>
                  <a:schemeClr val="bg1"/>
                </a:solidFill>
                <a:ea typeface="MS Mincho"/>
                <a:cs typeface="MS Mincho"/>
              </a:rPr>
              <a:t>Cortex-A8</a:t>
            </a: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4" name="Rectangle 79"/>
          <p:cNvSpPr>
            <a:spLocks noChangeArrowheads="1"/>
          </p:cNvSpPr>
          <p:nvPr/>
        </p:nvSpPr>
        <p:spPr bwMode="auto">
          <a:xfrm>
            <a:off x="1693583" y="2202574"/>
            <a:ext cx="914400" cy="501193"/>
          </a:xfrm>
          <a:prstGeom prst="rect">
            <a:avLst/>
          </a:prstGeom>
          <a:solidFill>
            <a:srgbClr val="32B4CE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L1 Instruction 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5" name="Rectangle 80"/>
          <p:cNvSpPr>
            <a:spLocks noChangeArrowheads="1"/>
          </p:cNvSpPr>
          <p:nvPr/>
        </p:nvSpPr>
        <p:spPr bwMode="auto">
          <a:xfrm>
            <a:off x="2684793" y="2202573"/>
            <a:ext cx="914400" cy="501193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L1 </a:t>
            </a: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/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Data </a:t>
            </a:r>
            <a:b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</a:br>
            <a:r>
              <a:rPr lang="en-US" altLang="ja-JP" sz="1100" b="1" dirty="0" smtClean="0">
                <a:solidFill>
                  <a:schemeClr val="bg1"/>
                </a:solidFill>
                <a:ea typeface="MS Mincho"/>
                <a:cs typeface="MS Mincho"/>
              </a:rPr>
              <a:t>Cache</a:t>
            </a:r>
            <a:endParaRPr lang="en-US" altLang="ja-JP" sz="11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6" name="Rectangle 81"/>
          <p:cNvSpPr>
            <a:spLocks noChangeArrowheads="1"/>
          </p:cNvSpPr>
          <p:nvPr/>
        </p:nvSpPr>
        <p:spPr bwMode="auto">
          <a:xfrm>
            <a:off x="1693583" y="2778648"/>
            <a:ext cx="1905610" cy="502920"/>
          </a:xfrm>
          <a:prstGeom prst="rect">
            <a:avLst/>
          </a:prstGeom>
          <a:solidFill>
            <a:srgbClr val="117788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100" b="1" dirty="0">
                <a:solidFill>
                  <a:schemeClr val="bg1"/>
                </a:solidFill>
                <a:ea typeface="MS Mincho"/>
                <a:cs typeface="MS Mincho"/>
              </a:rPr>
              <a:t>L2 Data Cache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9277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PRU0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  <a:endParaRPr lang="en-US" altLang="ja-JP" sz="1600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413794" y="1269469"/>
            <a:ext cx="1037758" cy="661736"/>
          </a:xfrm>
          <a:prstGeom prst="rect">
            <a:avLst/>
          </a:prstGeom>
          <a:solidFill>
            <a:srgbClr val="006687"/>
          </a:solid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ja-JP" sz="1600" b="1" dirty="0">
              <a:solidFill>
                <a:schemeClr val="bg1"/>
              </a:solidFill>
              <a:ea typeface="MS Mincho"/>
              <a:cs typeface="MS Mincho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b="1" dirty="0">
                <a:solidFill>
                  <a:schemeClr val="bg1"/>
                </a:solidFill>
                <a:ea typeface="MS Mincho"/>
                <a:cs typeface="MS Mincho"/>
              </a:rPr>
              <a:t>PRU1    </a:t>
            </a:r>
            <a:r>
              <a:rPr lang="en-US" altLang="ja-JP" sz="1200" dirty="0">
                <a:solidFill>
                  <a:schemeClr val="bg1"/>
                </a:solidFill>
                <a:ea typeface="MS Mincho"/>
                <a:cs typeface="MS Mincho"/>
              </a:rPr>
              <a:t>(200MHz)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bg1"/>
              </a:solidFill>
              <a:ea typeface="MS Mincho"/>
              <a:cs typeface="MS Mincho"/>
            </a:endParaRPr>
          </a:p>
        </p:txBody>
      </p:sp>
      <p:sp>
        <p:nvSpPr>
          <p:cNvPr id="27" name="Up-Down Arrow 65"/>
          <p:cNvSpPr/>
          <p:nvPr/>
        </p:nvSpPr>
        <p:spPr>
          <a:xfrm>
            <a:off x="2506940" y="3466484"/>
            <a:ext cx="211561" cy="339596"/>
          </a:xfrm>
          <a:prstGeom prst="upDownArrow">
            <a:avLst>
              <a:gd name="adj1" fmla="val 40476"/>
              <a:gd name="adj2" fmla="val 33333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4387" y="3466484"/>
            <a:ext cx="236287" cy="938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82"/>
          <p:cNvSpPr>
            <a:spLocks noChangeArrowheads="1"/>
          </p:cNvSpPr>
          <p:nvPr/>
        </p:nvSpPr>
        <p:spPr bwMode="auto">
          <a:xfrm rot="16200000">
            <a:off x="2442186" y="1795074"/>
            <a:ext cx="357971" cy="441527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ea typeface="MS Mincho"/>
                <a:cs typeface="MS Mincho"/>
              </a:rPr>
              <a:t>			L3 Interconnect</a:t>
            </a:r>
          </a:p>
        </p:txBody>
      </p:sp>
      <p:sp>
        <p:nvSpPr>
          <p:cNvPr id="30" name="Rectangle 59"/>
          <p:cNvSpPr>
            <a:spLocks noChangeArrowheads="1"/>
          </p:cNvSpPr>
          <p:nvPr/>
        </p:nvSpPr>
        <p:spPr bwMode="auto">
          <a:xfrm rot="16200000">
            <a:off x="3830781" y="406479"/>
            <a:ext cx="357971" cy="71924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66751" tIns="33376" rIns="66751" bIns="33376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ea typeface="MS Mincho"/>
                <a:cs typeface="MS Mincho"/>
              </a:rPr>
              <a:t>L3 Interconnect</a:t>
            </a:r>
            <a:endParaRPr lang="en-US" sz="11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06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Sitara</a:t>
            </a:r>
            <a:r>
              <a:rPr lang="en-US" dirty="0" smtClean="0">
                <a:solidFill>
                  <a:schemeClr val="tx2"/>
                </a:solidFill>
              </a:rPr>
              <a:t> Memory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922" y="1447800"/>
            <a:ext cx="7728529" cy="324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013" lvl="0" indent="-227013" eaLnBrk="0" hangingPunct="0">
              <a:lnSpc>
                <a:spcPct val="80000"/>
              </a:lnSpc>
              <a:spcBef>
                <a:spcPts val="600"/>
              </a:spcBef>
              <a:buSzPct val="9000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MPU Internal memories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32K L1P, 32K L1D, 256K L2/L3, 64K RAM 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600"/>
              </a:spcBef>
              <a:buSzPct val="9000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PRU Internal memory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Data and Instruction RAM per PRU, Shared RAM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600"/>
              </a:spcBef>
              <a:buSzPct val="9000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L3 Shared RAM (OCMC)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256KB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shared memory (64K AM335)</a:t>
            </a:r>
          </a:p>
          <a:p>
            <a:pPr marL="227013" indent="-227013" eaLnBrk="0" hangingPunct="0">
              <a:lnSpc>
                <a:spcPct val="80000"/>
              </a:lnSpc>
              <a:spcBef>
                <a:spcPts val="600"/>
              </a:spcBef>
              <a:buSzPct val="9000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External Memory</a:t>
            </a:r>
          </a:p>
          <a:p>
            <a:pPr marL="574675" lvl="1" indent="-233363" eaLnBrk="0" hangingPunct="0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240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32-bit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LPDDR2/DDR3/DDR3L (16-bits AM335X)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76007" y="6015165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843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40463" y="528630"/>
            <a:ext cx="5610226" cy="36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8001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0" dirty="0">
                <a:latin typeface="Calibri" pitchFamily="34" charset="0"/>
              </a:rPr>
              <a:t>Features of the </a:t>
            </a:r>
            <a:r>
              <a:rPr lang="en-US" sz="1600" b="0" dirty="0" smtClean="0">
                <a:latin typeface="Calibri" pitchFamily="34" charset="0"/>
              </a:rPr>
              <a:t>EMIF4D </a:t>
            </a:r>
            <a:r>
              <a:rPr lang="en-US" sz="1600" b="0" dirty="0">
                <a:latin typeface="Calibri" pitchFamily="34" charset="0"/>
              </a:rPr>
              <a:t>include: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Frequency Targets </a:t>
            </a: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LPDDR2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: 266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MHz Clock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(532 MHz 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Data Rate)</a:t>
            </a: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DDR3 (1.5V) /DDR3L (1.35V): 400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 MHz Clock 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(800</a:t>
            </a:r>
            <a:r>
              <a:rPr lang="en-US" sz="1600" b="0" dirty="0">
                <a:latin typeface="Calibri" pitchFamily="34" charset="0"/>
                <a:cs typeface="Calibri" pitchFamily="34" charset="0"/>
              </a:rPr>
              <a:t> MHz Data Rate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574675" lvl="1" indent="-233363">
              <a:lnSpc>
                <a:spcPct val="80000"/>
              </a:lnSpc>
              <a:spcBef>
                <a:spcPts val="600"/>
              </a:spcBef>
              <a:buSzPct val="85000"/>
              <a:buFont typeface="Arial" panose="020B0604020202020204" pitchFamily="34" charset="0"/>
              <a:buChar char="–"/>
            </a:pP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No support for </a:t>
            </a:r>
            <a:r>
              <a:rPr lang="en-US" sz="1600" b="0" dirty="0" err="1" smtClean="0">
                <a:latin typeface="Calibri" pitchFamily="34" charset="0"/>
                <a:cs typeface="Calibri" pitchFamily="34" charset="0"/>
              </a:rPr>
              <a:t>mDDR</a:t>
            </a:r>
            <a:r>
              <a:rPr lang="en-US" sz="1600" b="0" dirty="0" smtClean="0">
                <a:latin typeface="Calibri" pitchFamily="34" charset="0"/>
                <a:cs typeface="Calibri" pitchFamily="34" charset="0"/>
              </a:rPr>
              <a:t> or DDR2 </a:t>
            </a:r>
            <a:endParaRPr lang="en-US" sz="1600" b="0" dirty="0">
              <a:latin typeface="Calibri" pitchFamily="34" charset="0"/>
              <a:cs typeface="Calibri" pitchFamily="34" charset="0"/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16-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or </a:t>
            </a: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</a:rPr>
              <a:t>32-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bit data bus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</a:rPr>
              <a:t>2GB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total addressable space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Supported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memory configurations:</a:t>
            </a:r>
            <a:endParaRPr lang="en-US" sz="1600" b="0" dirty="0">
              <a:solidFill>
                <a:srgbClr val="000000"/>
              </a:solidFill>
              <a:latin typeface="Calibri" pitchFamily="34" charset="0"/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1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load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x32 device)</a:t>
            </a:r>
            <a:endParaRPr lang="en-US" sz="1600" b="0" dirty="0">
              <a:solidFill>
                <a:srgbClr val="000000"/>
              </a:solidFill>
              <a:latin typeface="Calibri" pitchFamily="34" charset="0"/>
            </a:endParaRPr>
          </a:p>
          <a:p>
            <a:pPr lvl="2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2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loads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x16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devices)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4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loads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x8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devices)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Supports a maximum </a:t>
            </a:r>
            <a:r>
              <a:rPr lang="en-US" sz="1600" b="0" dirty="0">
                <a:solidFill>
                  <a:srgbClr val="00B050"/>
                </a:solidFill>
                <a:latin typeface="Calibri" pitchFamily="34" charset="0"/>
              </a:rPr>
              <a:t>of 4 address </a:t>
            </a:r>
            <a:r>
              <a:rPr lang="en-US" sz="1600" b="0" dirty="0" smtClean="0">
                <a:solidFill>
                  <a:srgbClr val="00B050"/>
                </a:solidFill>
                <a:latin typeface="Calibri" pitchFamily="34" charset="0"/>
              </a:rPr>
              <a:t>loads DDR3, 2 data loads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for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LPDDR2, 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and 1 data </a:t>
            </a:r>
            <a:r>
              <a:rPr lang="en-US" sz="1600" b="0" dirty="0" smtClean="0">
                <a:solidFill>
                  <a:srgbClr val="000000"/>
                </a:solidFill>
                <a:latin typeface="Calibri" pitchFamily="34" charset="0"/>
              </a:rPr>
              <a:t>load for DDR3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65921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AM437x Memory </a:t>
            </a:r>
            <a:r>
              <a:rPr lang="en-US" sz="3600" dirty="0"/>
              <a:t>I</a:t>
            </a:r>
            <a:r>
              <a:rPr lang="en-US" sz="3600" dirty="0" smtClean="0"/>
              <a:t>nterface </a:t>
            </a:r>
            <a:r>
              <a:rPr lang="en-US" sz="3600" dirty="0" smtClean="0"/>
              <a:t>(LPDDR2/DDR3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019968" y="1671426"/>
            <a:ext cx="6783807" cy="4612418"/>
            <a:chOff x="1615914" y="1575729"/>
            <a:chExt cx="6783807" cy="4612418"/>
          </a:xfrm>
        </p:grpSpPr>
        <p:sp>
          <p:nvSpPr>
            <p:cNvPr id="79" name="Rectangle 78"/>
            <p:cNvSpPr/>
            <p:nvPr/>
          </p:nvSpPr>
          <p:spPr>
            <a:xfrm>
              <a:off x="1615914" y="3997840"/>
              <a:ext cx="3924078" cy="219030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791201" y="1600200"/>
              <a:ext cx="2587255" cy="219343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791200" y="3983089"/>
              <a:ext cx="2608521" cy="219343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937250" y="4423919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AM437x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0275" y="4422967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LPDDR2 (x32)</a:t>
              </a: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2" idx="3"/>
              <a:endCxn id="7" idx="1"/>
            </p:cNvCxnSpPr>
            <p:nvPr/>
          </p:nvCxnSpPr>
          <p:spPr>
            <a:xfrm flipV="1">
              <a:off x="6927850" y="4803967"/>
              <a:ext cx="352425" cy="95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937250" y="5338319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AM437x</a:t>
              </a:r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80275" y="5337367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cxnSp>
          <p:nvCxnSpPr>
            <p:cNvPr id="13" name="Straight Arrow Connector 12"/>
            <p:cNvCxnSpPr>
              <a:stCxn id="11" idx="3"/>
              <a:endCxn id="12" idx="1"/>
            </p:cNvCxnSpPr>
            <p:nvPr/>
          </p:nvCxnSpPr>
          <p:spPr>
            <a:xfrm flipV="1">
              <a:off x="6927850" y="5718367"/>
              <a:ext cx="352425" cy="95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868989" y="253061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AM437x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24714" y="205912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cxnSp>
          <p:nvCxnSpPr>
            <p:cNvPr id="16" name="Straight Arrow Connector 15"/>
            <p:cNvCxnSpPr>
              <a:endCxn id="15" idx="1"/>
            </p:cNvCxnSpPr>
            <p:nvPr/>
          </p:nvCxnSpPr>
          <p:spPr>
            <a:xfrm>
              <a:off x="6989764" y="2440128"/>
              <a:ext cx="234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7224714" y="297352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cxnSp>
          <p:nvCxnSpPr>
            <p:cNvPr id="19" name="Straight Arrow Connector 18"/>
            <p:cNvCxnSpPr>
              <a:endCxn id="18" idx="1"/>
            </p:cNvCxnSpPr>
            <p:nvPr/>
          </p:nvCxnSpPr>
          <p:spPr>
            <a:xfrm>
              <a:off x="6989764" y="3354528"/>
              <a:ext cx="234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59582" y="4474903"/>
              <a:ext cx="990600" cy="10605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AM437x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74032" y="500201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451189" y="5002018"/>
              <a:ext cx="990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DDR3</a:t>
              </a:r>
            </a:p>
            <a:p>
              <a:pPr algn="ctr"/>
              <a:r>
                <a:rPr lang="en-US" sz="1600" dirty="0" smtClean="0"/>
                <a:t>(x16)</a:t>
              </a:r>
              <a:endParaRPr lang="en-US" sz="16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6989764" y="2440128"/>
              <a:ext cx="0" cy="91440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14" idx="3"/>
            </p:cNvCxnSpPr>
            <p:nvPr/>
          </p:nvCxnSpPr>
          <p:spPr>
            <a:xfrm flipH="1">
              <a:off x="6859589" y="2911618"/>
              <a:ext cx="141287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750182" y="4842002"/>
              <a:ext cx="81915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920839" y="6061202"/>
              <a:ext cx="198755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920839" y="5389692"/>
              <a:ext cx="0" cy="67151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2750182" y="5389692"/>
              <a:ext cx="181770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7" idx="2"/>
            </p:cNvCxnSpPr>
            <p:nvPr/>
          </p:nvCxnSpPr>
          <p:spPr>
            <a:xfrm>
              <a:off x="3569332" y="5764018"/>
              <a:ext cx="0" cy="29718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4908389" y="5764018"/>
              <a:ext cx="0" cy="29718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7" idx="0"/>
            </p:cNvCxnSpPr>
            <p:nvPr/>
          </p:nvCxnSpPr>
          <p:spPr>
            <a:xfrm flipH="1" flipV="1">
              <a:off x="3566157" y="4842002"/>
              <a:ext cx="3175" cy="160016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2750182" y="4582149"/>
              <a:ext cx="2196307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0"/>
            </p:cNvCxnSpPr>
            <p:nvPr/>
          </p:nvCxnSpPr>
          <p:spPr>
            <a:xfrm flipV="1">
              <a:off x="4946489" y="4582149"/>
              <a:ext cx="0" cy="41986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3993989" y="4336403"/>
              <a:ext cx="764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D[31:16]</a:t>
              </a:r>
              <a:endParaRPr lang="en-US" sz="12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04379" y="4602151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D[15:0]</a:t>
              </a:r>
              <a:endParaRPr lang="en-US" sz="12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771195" y="5784203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Addr</a:t>
              </a:r>
              <a:r>
                <a:rPr lang="en-US" sz="1200" dirty="0" smtClean="0"/>
                <a:t>/Ctrl</a:t>
              </a:r>
              <a:endParaRPr lang="en-US" sz="12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402389" y="1575729"/>
              <a:ext cx="1257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 topology</a:t>
              </a:r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338468" y="3923111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Point-to-point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744966" y="4002812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Fly-by topology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18063" y="5725447"/>
              <a:ext cx="3786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VTT</a:t>
              </a:r>
              <a:endParaRPr lang="en-US" sz="8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908389" y="6061201"/>
              <a:ext cx="140350" cy="2847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441789" y="5922702"/>
              <a:ext cx="0" cy="158248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395712" y="5905329"/>
              <a:ext cx="92153" cy="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11" y="6021514"/>
              <a:ext cx="358775" cy="79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9" name="Straight Arrow Connector 68"/>
            <p:cNvCxnSpPr/>
            <p:nvPr/>
          </p:nvCxnSpPr>
          <p:spPr>
            <a:xfrm flipV="1">
              <a:off x="5327202" y="6061201"/>
              <a:ext cx="114587" cy="2633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6954742" y="1241146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648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96"/>
          <p:cNvSpPr/>
          <p:nvPr/>
        </p:nvSpPr>
        <p:spPr>
          <a:xfrm>
            <a:off x="4495785" y="3444181"/>
            <a:ext cx="4495800" cy="2804219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495785" y="1095109"/>
            <a:ext cx="4495800" cy="2286000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4" y="0"/>
            <a:ext cx="8988426" cy="814388"/>
          </a:xfrm>
        </p:spPr>
        <p:txBody>
          <a:bodyPr>
            <a:normAutofit/>
          </a:bodyPr>
          <a:lstStyle/>
          <a:p>
            <a:r>
              <a:rPr lang="en-US" dirty="0" smtClean="0"/>
              <a:t>AM437x DDR3 Low Power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35932" y="3810000"/>
            <a:ext cx="1212850" cy="2021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</a:rPr>
              <a:t>AM437x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68640" y="4030702"/>
            <a:ext cx="990600" cy="18009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</a:rPr>
              <a:t>DDR3</a:t>
            </a:r>
          </a:p>
          <a:p>
            <a:pPr algn="ctr"/>
            <a:endParaRPr lang="en-US" sz="1600" dirty="0">
              <a:latin typeface="Calibri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48782" y="5518716"/>
            <a:ext cx="2019858" cy="95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89256" y="2231611"/>
            <a:ext cx="410629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Low-power 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enhancements for </a:t>
            </a:r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DDR3:</a:t>
            </a: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Calibri" pitchFamily="34" charset="0"/>
              </a:rPr>
              <a:t>Fail Safe I/O for DDR_RESET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 Facilitates external pull-up to keep DDR in self-refresh during RTC+DDR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.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  <a:latin typeface="Calibri" pitchFamily="34" charset="0"/>
              </a:rPr>
              <a:t>PMIC: Load Switch 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facilitates separation of DDR voltage to AM437x and DDR memory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1600" dirty="0" smtClean="0">
                <a:solidFill>
                  <a:srgbClr val="00B050"/>
                </a:solidFill>
                <a:latin typeface="Calibri" pitchFamily="34" charset="0"/>
              </a:rPr>
              <a:t>Added extra signaling in hardware 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to facilitate suspend/resume sequencing </a:t>
            </a:r>
          </a:p>
          <a:p>
            <a:pPr lvl="1">
              <a:buFont typeface="Arial" charset="0"/>
              <a:buChar char="•"/>
            </a:pP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48782" y="521093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DDR_CKE</a:t>
            </a:r>
            <a:endParaRPr lang="en-US" sz="1400" dirty="0">
              <a:latin typeface="Calibri" pitchFamily="34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848782" y="4896108"/>
            <a:ext cx="201985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48782" y="4588331"/>
            <a:ext cx="1035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DDR_RESET</a:t>
            </a:r>
            <a:endParaRPr lang="en-US" sz="1400" dirty="0">
              <a:latin typeface="Calibri" pitchFamily="34" charset="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9807" y="4501892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Arrow Connector 57"/>
          <p:cNvCxnSpPr>
            <a:endCxn id="57" idx="1"/>
          </p:cNvCxnSpPr>
          <p:nvPr/>
        </p:nvCxnSpPr>
        <p:spPr>
          <a:xfrm flipV="1">
            <a:off x="7169195" y="4720967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003773" y="4362190"/>
            <a:ext cx="330842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89850" y="4030702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VDDS_DDR</a:t>
            </a:r>
            <a:endParaRPr lang="en-US" sz="1200" dirty="0">
              <a:latin typeface="Calibri" pitchFamily="34" charset="0"/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99300" y="5792013"/>
            <a:ext cx="358775" cy="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7" name="Straight Arrow Connector 76"/>
          <p:cNvCxnSpPr/>
          <p:nvPr/>
        </p:nvCxnSpPr>
        <p:spPr>
          <a:xfrm flipV="1">
            <a:off x="7278687" y="5528241"/>
            <a:ext cx="0" cy="17514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Isosceles Triangle 33"/>
          <p:cNvSpPr/>
          <p:nvPr/>
        </p:nvSpPr>
        <p:spPr>
          <a:xfrm rot="10800000">
            <a:off x="7139032" y="6011088"/>
            <a:ext cx="298406" cy="161111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648185" y="1477808"/>
            <a:ext cx="1212850" cy="1798792"/>
          </a:xfrm>
          <a:prstGeom prst="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</a:rPr>
              <a:t>AM437x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880893" y="1477808"/>
            <a:ext cx="990600" cy="1798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</a:rPr>
              <a:t>DDR3</a:t>
            </a:r>
          </a:p>
          <a:p>
            <a:pPr algn="ctr"/>
            <a:endParaRPr lang="en-US" sz="1600" dirty="0">
              <a:latin typeface="Calibri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737859" y="2807437"/>
            <a:ext cx="2143034" cy="476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61035" y="249489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DDR_CKE</a:t>
            </a:r>
            <a:endParaRPr lang="en-US" sz="1400" dirty="0">
              <a:latin typeface="Calibri" pitchFamily="34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737860" y="2180067"/>
            <a:ext cx="214303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861035" y="1872290"/>
            <a:ext cx="1035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DDR_RESET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9678" y="1077698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 smtClean="0">
                <a:latin typeface="Calibri" pitchFamily="34" charset="0"/>
              </a:rPr>
              <a:t>DeepSleep</a:t>
            </a:r>
            <a:endParaRPr lang="en-US" sz="2000" u="sng" dirty="0"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99678" y="3409890"/>
            <a:ext cx="1274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latin typeface="Calibri" pitchFamily="34" charset="0"/>
              </a:rPr>
              <a:t>RTC + DDR</a:t>
            </a:r>
            <a:endParaRPr lang="en-US" sz="2000" u="sng" dirty="0">
              <a:latin typeface="Calibri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724385" y="2648786"/>
            <a:ext cx="609600" cy="3676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itchFamily="34" charset="0"/>
              </a:rPr>
              <a:t>WKUP</a:t>
            </a:r>
            <a:endParaRPr lang="en-US" sz="1000" dirty="0">
              <a:latin typeface="Calibri" pitchFamily="34" charset="0"/>
            </a:endParaRPr>
          </a:p>
        </p:txBody>
      </p:sp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5" y="1985465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9" name="Straight Arrow Connector 98"/>
          <p:cNvCxnSpPr>
            <a:endCxn id="98" idx="1"/>
          </p:cNvCxnSpPr>
          <p:nvPr/>
        </p:nvCxnSpPr>
        <p:spPr>
          <a:xfrm flipV="1">
            <a:off x="5737860" y="2111650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5737859" y="2786787"/>
            <a:ext cx="1" cy="9165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Isosceles Triangle 105"/>
          <p:cNvSpPr/>
          <p:nvPr/>
        </p:nvSpPr>
        <p:spPr>
          <a:xfrm rot="10800000">
            <a:off x="5678500" y="3081830"/>
            <a:ext cx="118723" cy="67659"/>
          </a:xfrm>
          <a:prstGeom prst="triangl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5678497" y="1901488"/>
            <a:ext cx="118723" cy="1"/>
          </a:xfrm>
          <a:prstGeom prst="straightConnector1">
            <a:avLst/>
          </a:prstGeom>
          <a:ln w="635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257800" y="1752600"/>
            <a:ext cx="5886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Calibri" pitchFamily="34" charset="0"/>
              </a:rPr>
              <a:t>VDDS_DDR</a:t>
            </a:r>
            <a:endParaRPr lang="en-US" sz="700" dirty="0">
              <a:latin typeface="Calibri" pitchFamily="34" charset="0"/>
            </a:endParaRP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4536" y="2955644"/>
            <a:ext cx="2066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6400800" y="1477808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VDDS_DDR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112" name="Straight Arrow Connector 111"/>
          <p:cNvCxnSpPr>
            <a:stCxn id="111" idx="3"/>
          </p:cNvCxnSpPr>
          <p:nvPr/>
        </p:nvCxnSpPr>
        <p:spPr>
          <a:xfrm>
            <a:off x="7281169" y="1616308"/>
            <a:ext cx="636255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5861035" y="1616308"/>
            <a:ext cx="535939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688274" y="3471445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bri" pitchFamily="34" charset="0"/>
              </a:rPr>
              <a:t>VDDS_DDR</a:t>
            </a:r>
            <a:endParaRPr lang="en-US" sz="1200" dirty="0">
              <a:latin typeface="Calibri" pitchFamily="34" charset="0"/>
            </a:endParaRPr>
          </a:p>
        </p:txBody>
      </p:sp>
      <p:cxnSp>
        <p:nvCxnSpPr>
          <p:cNvPr id="122" name="Straight Arrow Connector 121"/>
          <p:cNvCxnSpPr>
            <a:stCxn id="121" idx="2"/>
          </p:cNvCxnSpPr>
          <p:nvPr/>
        </p:nvCxnSpPr>
        <p:spPr>
          <a:xfrm>
            <a:off x="8128459" y="3748444"/>
            <a:ext cx="73738" cy="282258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97272" y="677621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372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2923185" y="875160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931531" y="871663"/>
            <a:ext cx="1938338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939696" y="871663"/>
            <a:ext cx="1939925" cy="51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CC6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15988" y="871663"/>
            <a:ext cx="1938337" cy="5184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22848" y="2916363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9538" y="3348163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03188" y="5554788"/>
            <a:ext cx="8789987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03188" y="5118267"/>
            <a:ext cx="8789987" cy="369888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39700" y="2476625"/>
            <a:ext cx="8763000" cy="368300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14300" y="2043238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Hero </a:t>
            </a:r>
            <a:r>
              <a:rPr lang="en-US" dirty="0" smtClean="0"/>
              <a:t>Processors Available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A4F571-7A18-4F0F-B593-B0CB0A7E081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18314" y="2044825"/>
            <a:ext cx="744537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4" name="TextBox 138"/>
          <p:cNvSpPr txBox="1">
            <a:spLocks noChangeArrowheads="1"/>
          </p:cNvSpPr>
          <p:nvPr/>
        </p:nvSpPr>
        <p:spPr bwMode="auto">
          <a:xfrm>
            <a:off x="215900" y="2089275"/>
            <a:ext cx="533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Core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25413" y="247662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6" name="TextBox 141"/>
          <p:cNvSpPr txBox="1">
            <a:spLocks noChangeArrowheads="1"/>
          </p:cNvSpPr>
          <p:nvPr/>
        </p:nvSpPr>
        <p:spPr bwMode="auto">
          <a:xfrm>
            <a:off x="103323" y="2442697"/>
            <a:ext cx="827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FFFF"/>
                </a:solidFill>
              </a:rPr>
              <a:t>DMIPS</a:t>
            </a:r>
            <a:endParaRPr lang="en-US" sz="1200" b="1" dirty="0" smtClean="0">
              <a:solidFill>
                <a:srgbClr val="FFFFFF"/>
              </a:solidFill>
            </a:endParaRP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FFFFFF"/>
                </a:solidFill>
              </a:rPr>
              <a:t>MFLOPS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23825" y="29179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08" name="TextBox 144"/>
          <p:cNvSpPr txBox="1">
            <a:spLocks noChangeArrowheads="1"/>
          </p:cNvSpPr>
          <p:nvPr/>
        </p:nvSpPr>
        <p:spPr bwMode="auto">
          <a:xfrm>
            <a:off x="57150" y="2962400"/>
            <a:ext cx="850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Graphics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122238" y="3349750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0" name="TextBox 147"/>
          <p:cNvSpPr txBox="1">
            <a:spLocks noChangeArrowheads="1"/>
          </p:cNvSpPr>
          <p:nvPr/>
        </p:nvSpPr>
        <p:spPr bwMode="auto">
          <a:xfrm>
            <a:off x="95250" y="3394200"/>
            <a:ext cx="7731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Memory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15888" y="5556375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6" name="TextBox 156"/>
          <p:cNvSpPr txBox="1">
            <a:spLocks noChangeArrowheads="1"/>
          </p:cNvSpPr>
          <p:nvPr/>
        </p:nvSpPr>
        <p:spPr bwMode="auto">
          <a:xfrm>
            <a:off x="139700" y="5600825"/>
            <a:ext cx="7064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Pricing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115888" y="5119855"/>
            <a:ext cx="746125" cy="3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8" name="TextBox 159"/>
          <p:cNvSpPr txBox="1">
            <a:spLocks noChangeArrowheads="1"/>
          </p:cNvSpPr>
          <p:nvPr/>
        </p:nvSpPr>
        <p:spPr bwMode="auto">
          <a:xfrm>
            <a:off x="187325" y="5164305"/>
            <a:ext cx="568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Apps</a:t>
            </a:r>
          </a:p>
        </p:txBody>
      </p:sp>
      <p:sp>
        <p:nvSpPr>
          <p:cNvPr id="12320" name="Rectangle 160"/>
          <p:cNvSpPr>
            <a:spLocks noChangeArrowheads="1"/>
          </p:cNvSpPr>
          <p:nvPr/>
        </p:nvSpPr>
        <p:spPr bwMode="auto">
          <a:xfrm>
            <a:off x="1018903" y="2089976"/>
            <a:ext cx="17765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/>
            <a:r>
              <a:rPr lang="en-US" sz="1100" b="1" dirty="0">
                <a:solidFill>
                  <a:srgbClr val="000000"/>
                </a:solidFill>
              </a:rPr>
              <a:t>Cortex™-A8 up to 1GHz</a:t>
            </a:r>
          </a:p>
        </p:txBody>
      </p:sp>
      <p:sp>
        <p:nvSpPr>
          <p:cNvPr id="12321" name="Rectangle 161"/>
          <p:cNvSpPr>
            <a:spLocks noChangeArrowheads="1"/>
          </p:cNvSpPr>
          <p:nvPr/>
        </p:nvSpPr>
        <p:spPr bwMode="auto">
          <a:xfrm>
            <a:off x="1236843" y="2450635"/>
            <a:ext cx="13837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2000 DMIPS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22" name="Rectangle 162"/>
          <p:cNvSpPr>
            <a:spLocks noChangeArrowheads="1"/>
          </p:cNvSpPr>
          <p:nvPr/>
        </p:nvSpPr>
        <p:spPr bwMode="auto">
          <a:xfrm>
            <a:off x="1569466" y="2963807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2323" name="Rectangle 163"/>
          <p:cNvSpPr>
            <a:spLocks noChangeArrowheads="1"/>
          </p:cNvSpPr>
          <p:nvPr/>
        </p:nvSpPr>
        <p:spPr bwMode="auto">
          <a:xfrm>
            <a:off x="1127839" y="3402138"/>
            <a:ext cx="16017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LPDDR1/DDR2/DDR3</a:t>
            </a:r>
          </a:p>
        </p:txBody>
      </p:sp>
      <p:sp>
        <p:nvSpPr>
          <p:cNvPr id="12326" name="Rectangle 166"/>
          <p:cNvSpPr>
            <a:spLocks noChangeArrowheads="1"/>
          </p:cNvSpPr>
          <p:nvPr/>
        </p:nvSpPr>
        <p:spPr bwMode="auto">
          <a:xfrm>
            <a:off x="1054100" y="5608763"/>
            <a:ext cx="17491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$7.20 (10Ku)</a:t>
            </a:r>
          </a:p>
        </p:txBody>
      </p:sp>
      <p:sp>
        <p:nvSpPr>
          <p:cNvPr id="12327" name="Rectangle 167"/>
          <p:cNvSpPr>
            <a:spLocks noChangeArrowheads="1"/>
          </p:cNvSpPr>
          <p:nvPr/>
        </p:nvSpPr>
        <p:spPr bwMode="auto">
          <a:xfrm>
            <a:off x="927463" y="5093864"/>
            <a:ext cx="193330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PND, Connected Home, Industrial Automation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6363" y="4232400"/>
            <a:ext cx="8789987" cy="842963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08789" y="4235575"/>
            <a:ext cx="746125" cy="836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4" name="TextBox 153"/>
          <p:cNvSpPr txBox="1">
            <a:spLocks noChangeArrowheads="1"/>
          </p:cNvSpPr>
          <p:nvPr/>
        </p:nvSpPr>
        <p:spPr bwMode="auto">
          <a:xfrm>
            <a:off x="79375" y="4422900"/>
            <a:ext cx="823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Key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12325" name="TextBox 165"/>
          <p:cNvSpPr txBox="1">
            <a:spLocks noChangeArrowheads="1"/>
          </p:cNvSpPr>
          <p:nvPr/>
        </p:nvSpPr>
        <p:spPr bwMode="auto">
          <a:xfrm>
            <a:off x="1033463" y="4190308"/>
            <a:ext cx="1703387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CAN,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err="1" smtClean="0">
                <a:solidFill>
                  <a:srgbClr val="000000"/>
                </a:solidFill>
              </a:rPr>
              <a:t>Gb</a:t>
            </a:r>
            <a:r>
              <a:rPr lang="en-US" sz="1100" b="1" dirty="0" smtClean="0">
                <a:solidFill>
                  <a:srgbClr val="000000"/>
                </a:solidFill>
              </a:rPr>
              <a:t> EMAC switch,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2x USB w/PHY,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 Industrial Protocols,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Touch Screen Control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34" name="TextBox 173"/>
          <p:cNvSpPr txBox="1">
            <a:spLocks noChangeArrowheads="1"/>
          </p:cNvSpPr>
          <p:nvPr/>
        </p:nvSpPr>
        <p:spPr bwMode="auto">
          <a:xfrm>
            <a:off x="4983145" y="4274187"/>
            <a:ext cx="18914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r>
              <a:rPr lang="en-US" sz="1100" b="1" dirty="0" smtClean="0">
                <a:solidFill>
                  <a:srgbClr val="000000"/>
                </a:solidFill>
              </a:rPr>
              <a:t>LCD Controller, SATA, Video In/Out,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10/100 EMAC, </a:t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USB w/PHY,  PRU</a:t>
            </a:r>
          </a:p>
        </p:txBody>
      </p:sp>
      <p:sp>
        <p:nvSpPr>
          <p:cNvPr id="12343" name="TextBox 181"/>
          <p:cNvSpPr txBox="1">
            <a:spLocks noChangeArrowheads="1"/>
          </p:cNvSpPr>
          <p:nvPr/>
        </p:nvSpPr>
        <p:spPr bwMode="auto">
          <a:xfrm>
            <a:off x="7129120" y="4249665"/>
            <a:ext cx="192458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hangingPunct="1"/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2352" name="TextBox 189"/>
          <p:cNvSpPr txBox="1">
            <a:spLocks noChangeArrowheads="1"/>
          </p:cNvSpPr>
          <p:nvPr/>
        </p:nvSpPr>
        <p:spPr bwMode="auto">
          <a:xfrm>
            <a:off x="7046768" y="4261179"/>
            <a:ext cx="185225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SRIO, 2x PCIe Gen 2,</a:t>
            </a:r>
          </a:p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1Gbps Ethernet, </a:t>
            </a:r>
            <a:r>
              <a:rPr lang="en-US" sz="1100" b="1" dirty="0" err="1" smtClean="0">
                <a:solidFill>
                  <a:srgbClr val="000000"/>
                </a:solidFill>
              </a:rPr>
              <a:t>uPP</a:t>
            </a:r>
            <a:r>
              <a:rPr lang="en-US" sz="1100" b="1" dirty="0" smtClean="0">
                <a:solidFill>
                  <a:srgbClr val="000000"/>
                </a:solidFill>
              </a:rPr>
              <a:t>,  UART, I2C up to 8MB SRAM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07950" y="3811831"/>
            <a:ext cx="8789988" cy="369887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20650" y="3813418"/>
            <a:ext cx="746125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312" name="TextBox 150"/>
          <p:cNvSpPr txBox="1">
            <a:spLocks noChangeArrowheads="1"/>
          </p:cNvSpPr>
          <p:nvPr/>
        </p:nvSpPr>
        <p:spPr bwMode="auto">
          <a:xfrm>
            <a:off x="279400" y="3857868"/>
            <a:ext cx="406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OS</a:t>
            </a:r>
          </a:p>
        </p:txBody>
      </p:sp>
      <p:sp>
        <p:nvSpPr>
          <p:cNvPr id="12324" name="Rectangle 164"/>
          <p:cNvSpPr>
            <a:spLocks noChangeArrowheads="1"/>
          </p:cNvSpPr>
          <p:nvPr/>
        </p:nvSpPr>
        <p:spPr bwMode="auto">
          <a:xfrm>
            <a:off x="5022804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BIOS / Linux Multicore SDK</a:t>
            </a:r>
          </a:p>
        </p:txBody>
      </p:sp>
      <p:sp>
        <p:nvSpPr>
          <p:cNvPr id="75" name="Rectangle 164"/>
          <p:cNvSpPr>
            <a:spLocks noChangeArrowheads="1"/>
          </p:cNvSpPr>
          <p:nvPr/>
        </p:nvSpPr>
        <p:spPr bwMode="auto">
          <a:xfrm>
            <a:off x="7028309" y="3793093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BIOS /Linux Multicore SDK</a:t>
            </a:r>
          </a:p>
        </p:txBody>
      </p:sp>
      <p:sp>
        <p:nvSpPr>
          <p:cNvPr id="76" name="Rectangle 164"/>
          <p:cNvSpPr>
            <a:spLocks noChangeArrowheads="1"/>
          </p:cNvSpPr>
          <p:nvPr/>
        </p:nvSpPr>
        <p:spPr bwMode="auto">
          <a:xfrm>
            <a:off x="7143805" y="3781331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77" name="Rectangle 164"/>
          <p:cNvSpPr>
            <a:spLocks noChangeArrowheads="1"/>
          </p:cNvSpPr>
          <p:nvPr/>
        </p:nvSpPr>
        <p:spPr bwMode="auto">
          <a:xfrm>
            <a:off x="979090" y="3781331"/>
            <a:ext cx="18121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Linux/Android/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StarterWare/RTOS</a:t>
            </a:r>
          </a:p>
        </p:txBody>
      </p:sp>
      <p:grpSp>
        <p:nvGrpSpPr>
          <p:cNvPr id="12328" name="Group 5"/>
          <p:cNvGrpSpPr>
            <a:grpSpLocks/>
          </p:cNvGrpSpPr>
          <p:nvPr/>
        </p:nvGrpSpPr>
        <p:grpSpPr bwMode="auto">
          <a:xfrm>
            <a:off x="5350631" y="919817"/>
            <a:ext cx="1100138" cy="1065213"/>
            <a:chOff x="3329991" y="934091"/>
            <a:chExt cx="1100886" cy="1064163"/>
          </a:xfrm>
        </p:grpSpPr>
        <p:pic>
          <p:nvPicPr>
            <p:cNvPr id="12359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60" name="TextBox 129"/>
            <p:cNvSpPr txBox="1">
              <a:spLocks noChangeArrowheads="1"/>
            </p:cNvSpPr>
            <p:nvPr/>
          </p:nvSpPr>
          <p:spPr bwMode="auto">
            <a:xfrm>
              <a:off x="3518623" y="1078245"/>
              <a:ext cx="723767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OMAP</a:t>
              </a:r>
            </a:p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L138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329" name="Rectangle 168"/>
          <p:cNvSpPr>
            <a:spLocks noChangeArrowheads="1"/>
          </p:cNvSpPr>
          <p:nvPr/>
        </p:nvSpPr>
        <p:spPr bwMode="auto">
          <a:xfrm>
            <a:off x="5005413" y="2005338"/>
            <a:ext cx="17905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ARM9 ≤ 456 MHz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C674x DSP ≤456Mhz</a:t>
            </a:r>
          </a:p>
        </p:txBody>
      </p:sp>
      <p:sp>
        <p:nvSpPr>
          <p:cNvPr id="12330" name="Rectangle 169"/>
          <p:cNvSpPr>
            <a:spLocks noChangeArrowheads="1"/>
          </p:cNvSpPr>
          <p:nvPr/>
        </p:nvSpPr>
        <p:spPr bwMode="auto">
          <a:xfrm>
            <a:off x="5159096" y="2450635"/>
            <a:ext cx="15247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410 DMIPS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Up to 2746 MFLOPS</a:t>
            </a:r>
          </a:p>
        </p:txBody>
      </p:sp>
      <p:sp>
        <p:nvSpPr>
          <p:cNvPr id="12331" name="Rectangle 170"/>
          <p:cNvSpPr>
            <a:spLocks noChangeArrowheads="1"/>
          </p:cNvSpPr>
          <p:nvPr/>
        </p:nvSpPr>
        <p:spPr bwMode="auto">
          <a:xfrm>
            <a:off x="5658698" y="2963807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32" name="Rectangle 171"/>
          <p:cNvSpPr>
            <a:spLocks noChangeArrowheads="1"/>
          </p:cNvSpPr>
          <p:nvPr/>
        </p:nvSpPr>
        <p:spPr bwMode="auto">
          <a:xfrm>
            <a:off x="5295751" y="3402138"/>
            <a:ext cx="1176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LPDDR1/DDR2</a:t>
            </a:r>
          </a:p>
        </p:txBody>
      </p:sp>
      <p:sp>
        <p:nvSpPr>
          <p:cNvPr id="12335" name="Rectangle 174"/>
          <p:cNvSpPr>
            <a:spLocks noChangeArrowheads="1"/>
          </p:cNvSpPr>
          <p:nvPr/>
        </p:nvSpPr>
        <p:spPr bwMode="auto">
          <a:xfrm>
            <a:off x="4991005" y="560876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$12.78 (10K)</a:t>
            </a:r>
          </a:p>
        </p:txBody>
      </p:sp>
      <p:sp>
        <p:nvSpPr>
          <p:cNvPr id="12336" name="Rectangle 175"/>
          <p:cNvSpPr>
            <a:spLocks noChangeArrowheads="1"/>
          </p:cNvSpPr>
          <p:nvPr/>
        </p:nvSpPr>
        <p:spPr bwMode="auto">
          <a:xfrm>
            <a:off x="5006144" y="5088105"/>
            <a:ext cx="178911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Machine Vision, Power </a:t>
            </a:r>
          </a:p>
          <a:p>
            <a:pPr algn="ctr" defTabSz="457200"/>
            <a:r>
              <a:rPr lang="en-US" sz="1100" b="1" dirty="0">
                <a:solidFill>
                  <a:srgbClr val="000000"/>
                </a:solidFill>
              </a:rPr>
              <a:t>Protection, PMR</a:t>
            </a:r>
          </a:p>
        </p:txBody>
      </p:sp>
      <p:sp>
        <p:nvSpPr>
          <p:cNvPr id="12347" name="Rectangle 184"/>
          <p:cNvSpPr>
            <a:spLocks noChangeArrowheads="1"/>
          </p:cNvSpPr>
          <p:nvPr/>
        </p:nvSpPr>
        <p:spPr bwMode="auto">
          <a:xfrm>
            <a:off x="6988181" y="2176790"/>
            <a:ext cx="185225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1 - 8 C66x DSP ≤1.25Ghz</a:t>
            </a:r>
          </a:p>
        </p:txBody>
      </p:sp>
      <p:sp>
        <p:nvSpPr>
          <p:cNvPr id="12348" name="Rectangle 185"/>
          <p:cNvSpPr>
            <a:spLocks noChangeArrowheads="1"/>
          </p:cNvSpPr>
          <p:nvPr/>
        </p:nvSpPr>
        <p:spPr bwMode="auto">
          <a:xfrm>
            <a:off x="7172926" y="2620454"/>
            <a:ext cx="143821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160GFLOPS </a:t>
            </a:r>
          </a:p>
        </p:txBody>
      </p:sp>
      <p:sp>
        <p:nvSpPr>
          <p:cNvPr id="12349" name="Rectangle 186"/>
          <p:cNvSpPr>
            <a:spLocks noChangeArrowheads="1"/>
          </p:cNvSpPr>
          <p:nvPr/>
        </p:nvSpPr>
        <p:spPr bwMode="auto">
          <a:xfrm>
            <a:off x="7655387" y="2963970"/>
            <a:ext cx="4283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N/A</a:t>
            </a:r>
          </a:p>
        </p:txBody>
      </p:sp>
      <p:sp>
        <p:nvSpPr>
          <p:cNvPr id="12350" name="Rectangle 187"/>
          <p:cNvSpPr>
            <a:spLocks noChangeArrowheads="1"/>
          </p:cNvSpPr>
          <p:nvPr/>
        </p:nvSpPr>
        <p:spPr bwMode="auto">
          <a:xfrm>
            <a:off x="7340835" y="3402301"/>
            <a:ext cx="113845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DDR3 @  1333</a:t>
            </a:r>
          </a:p>
        </p:txBody>
      </p:sp>
      <p:sp>
        <p:nvSpPr>
          <p:cNvPr id="12353" name="Rectangle 190"/>
          <p:cNvSpPr>
            <a:spLocks noChangeArrowheads="1"/>
          </p:cNvSpPr>
          <p:nvPr/>
        </p:nvSpPr>
        <p:spPr bwMode="auto">
          <a:xfrm>
            <a:off x="6838696" y="5501187"/>
            <a:ext cx="214193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$27.25 – $66.70 (10K) (C665x)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$132 - $197 (10K) (C667x)</a:t>
            </a:r>
          </a:p>
        </p:txBody>
      </p:sp>
      <p:sp>
        <p:nvSpPr>
          <p:cNvPr id="12354" name="Rectangle 191"/>
          <p:cNvSpPr>
            <a:spLocks noChangeArrowheads="1"/>
          </p:cNvSpPr>
          <p:nvPr/>
        </p:nvSpPr>
        <p:spPr bwMode="auto">
          <a:xfrm>
            <a:off x="6946327" y="5087768"/>
            <a:ext cx="18941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Machine Vision, Imaging, Video Analytics</a:t>
            </a:r>
          </a:p>
        </p:txBody>
      </p:sp>
      <p:grpSp>
        <p:nvGrpSpPr>
          <p:cNvPr id="85" name="Group 5"/>
          <p:cNvGrpSpPr>
            <a:grpSpLocks/>
          </p:cNvGrpSpPr>
          <p:nvPr/>
        </p:nvGrpSpPr>
        <p:grpSpPr bwMode="auto">
          <a:xfrm>
            <a:off x="7331831" y="941589"/>
            <a:ext cx="1100138" cy="1065213"/>
            <a:chOff x="3329991" y="934091"/>
            <a:chExt cx="1100886" cy="1064163"/>
          </a:xfrm>
        </p:grpSpPr>
        <p:pic>
          <p:nvPicPr>
            <p:cNvPr id="86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Box 129"/>
            <p:cNvSpPr txBox="1">
              <a:spLocks noChangeArrowheads="1"/>
            </p:cNvSpPr>
            <p:nvPr/>
          </p:nvSpPr>
          <p:spPr bwMode="auto">
            <a:xfrm>
              <a:off x="3374832" y="1026044"/>
              <a:ext cx="712538" cy="52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C667x</a:t>
              </a:r>
            </a:p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C665x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>
            <a:cxnSpLocks/>
          </p:cNvCxnSpPr>
          <p:nvPr/>
        </p:nvCxnSpPr>
        <p:spPr>
          <a:xfrm>
            <a:off x="200883" y="2673529"/>
            <a:ext cx="8602681" cy="0"/>
          </a:xfrm>
          <a:prstGeom prst="line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 w="127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1335087" y="945516"/>
            <a:ext cx="1100138" cy="1065213"/>
            <a:chOff x="3329991" y="934091"/>
            <a:chExt cx="1100886" cy="1064163"/>
          </a:xfrm>
        </p:grpSpPr>
        <p:pic>
          <p:nvPicPr>
            <p:cNvPr id="74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1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Box 129"/>
            <p:cNvSpPr txBox="1">
              <a:spLocks noChangeArrowheads="1"/>
            </p:cNvSpPr>
            <p:nvPr/>
          </p:nvSpPr>
          <p:spPr bwMode="auto">
            <a:xfrm>
              <a:off x="3449648" y="1078245"/>
              <a:ext cx="861719" cy="307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FF"/>
                  </a:solidFill>
                </a:rPr>
                <a:t>AM335x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6"/>
          <p:cNvGrpSpPr>
            <a:grpSpLocks/>
          </p:cNvGrpSpPr>
          <p:nvPr/>
        </p:nvGrpSpPr>
        <p:grpSpPr bwMode="auto">
          <a:xfrm>
            <a:off x="3350086" y="924997"/>
            <a:ext cx="1100137" cy="1065213"/>
            <a:chOff x="1305763" y="934091"/>
            <a:chExt cx="1100886" cy="1064163"/>
          </a:xfrm>
        </p:grpSpPr>
        <p:pic>
          <p:nvPicPr>
            <p:cNvPr id="90" name="Picture 3" descr="H:\Rita Dell Latitude D610 C drive 8-2010\Art 5-2007\chip art\2009 chips\Blan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763" y="934091"/>
              <a:ext cx="1100886" cy="106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TextBox 125"/>
            <p:cNvSpPr txBox="1">
              <a:spLocks noChangeArrowheads="1"/>
            </p:cNvSpPr>
            <p:nvPr/>
          </p:nvSpPr>
          <p:spPr bwMode="auto">
            <a:xfrm>
              <a:off x="1342300" y="1159155"/>
              <a:ext cx="991274" cy="338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FFFF"/>
                  </a:solidFill>
                </a:rPr>
                <a:t>AM437x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92" name="Rectangle 160"/>
          <p:cNvSpPr>
            <a:spLocks noChangeArrowheads="1"/>
          </p:cNvSpPr>
          <p:nvPr/>
        </p:nvSpPr>
        <p:spPr bwMode="auto">
          <a:xfrm>
            <a:off x="2985990" y="2102393"/>
            <a:ext cx="18617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Cortex</a:t>
            </a:r>
            <a:r>
              <a:rPr lang="en-US" sz="1100" b="1" baseline="30000" dirty="0">
                <a:solidFill>
                  <a:srgbClr val="000000"/>
                </a:solidFill>
              </a:rPr>
              <a:t>®</a:t>
            </a:r>
            <a:r>
              <a:rPr lang="en-US" sz="1100" b="1" dirty="0">
                <a:solidFill>
                  <a:srgbClr val="000000"/>
                </a:solidFill>
              </a:rPr>
              <a:t>-A9 up to 1GHz</a:t>
            </a:r>
          </a:p>
        </p:txBody>
      </p:sp>
      <p:sp>
        <p:nvSpPr>
          <p:cNvPr id="93" name="Rectangle 161"/>
          <p:cNvSpPr>
            <a:spLocks noChangeArrowheads="1"/>
          </p:cNvSpPr>
          <p:nvPr/>
        </p:nvSpPr>
        <p:spPr bwMode="auto">
          <a:xfrm>
            <a:off x="3293201" y="2472549"/>
            <a:ext cx="13837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Up to 2500 DMIPS</a:t>
            </a:r>
          </a:p>
        </p:txBody>
      </p:sp>
      <p:sp>
        <p:nvSpPr>
          <p:cNvPr id="94" name="Rectangle 162"/>
          <p:cNvSpPr>
            <a:spLocks noChangeArrowheads="1"/>
          </p:cNvSpPr>
          <p:nvPr/>
        </p:nvSpPr>
        <p:spPr bwMode="auto">
          <a:xfrm>
            <a:off x="3557627" y="2975518"/>
            <a:ext cx="7184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SGX530</a:t>
            </a:r>
          </a:p>
        </p:txBody>
      </p:sp>
      <p:sp>
        <p:nvSpPr>
          <p:cNvPr id="107" name="Rectangle 163"/>
          <p:cNvSpPr>
            <a:spLocks noChangeArrowheads="1"/>
          </p:cNvSpPr>
          <p:nvPr/>
        </p:nvSpPr>
        <p:spPr bwMode="auto">
          <a:xfrm>
            <a:off x="3238629" y="3407318"/>
            <a:ext cx="13564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LPDDR2/DDR3(L)</a:t>
            </a:r>
          </a:p>
        </p:txBody>
      </p:sp>
      <p:sp>
        <p:nvSpPr>
          <p:cNvPr id="108" name="Rectangle 166"/>
          <p:cNvSpPr>
            <a:spLocks noChangeArrowheads="1"/>
          </p:cNvSpPr>
          <p:nvPr/>
        </p:nvSpPr>
        <p:spPr bwMode="auto">
          <a:xfrm>
            <a:off x="3006996" y="5613943"/>
            <a:ext cx="17411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Starting at </a:t>
            </a:r>
            <a:r>
              <a:rPr lang="en-US" sz="1100" b="1">
                <a:solidFill>
                  <a:srgbClr val="000000"/>
                </a:solidFill>
              </a:rPr>
              <a:t>$10.60 </a:t>
            </a:r>
            <a:r>
              <a:rPr lang="en-US" sz="1100" b="1" dirty="0">
                <a:solidFill>
                  <a:srgbClr val="000000"/>
                </a:solidFill>
              </a:rPr>
              <a:t>(10K)</a:t>
            </a:r>
          </a:p>
        </p:txBody>
      </p:sp>
      <p:sp>
        <p:nvSpPr>
          <p:cNvPr id="109" name="Rectangle 167"/>
          <p:cNvSpPr>
            <a:spLocks noChangeArrowheads="1"/>
          </p:cNvSpPr>
          <p:nvPr/>
        </p:nvSpPr>
        <p:spPr bwMode="auto">
          <a:xfrm>
            <a:off x="2944479" y="5110580"/>
            <a:ext cx="19447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Industrial automation and </a:t>
            </a:r>
            <a:br>
              <a:rPr lang="en-US" sz="1100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drive,  PDT, scanners</a:t>
            </a:r>
          </a:p>
        </p:txBody>
      </p:sp>
      <p:sp>
        <p:nvSpPr>
          <p:cNvPr id="110" name="Rectangle 164"/>
          <p:cNvSpPr>
            <a:spLocks noChangeArrowheads="1"/>
          </p:cNvSpPr>
          <p:nvPr/>
        </p:nvSpPr>
        <p:spPr bwMode="auto">
          <a:xfrm>
            <a:off x="2963487" y="3867020"/>
            <a:ext cx="181213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</a:rPr>
              <a:t>Linux/RTOS</a:t>
            </a:r>
          </a:p>
        </p:txBody>
      </p:sp>
      <p:sp>
        <p:nvSpPr>
          <p:cNvPr id="111" name="TextBox 165"/>
          <p:cNvSpPr txBox="1">
            <a:spLocks noChangeArrowheads="1"/>
          </p:cNvSpPr>
          <p:nvPr/>
        </p:nvSpPr>
        <p:spPr bwMode="auto">
          <a:xfrm>
            <a:off x="2975715" y="4272657"/>
            <a:ext cx="18617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</a:rPr>
              <a:t>Display Subsystem, Dual camera, Quad core PRU-ICSS, QSPI, Gb EMAC switch, 2x USB </a:t>
            </a:r>
            <a:r>
              <a:rPr lang="en-US" sz="1100" b="1" dirty="0">
                <a:solidFill>
                  <a:srgbClr val="000000"/>
                </a:solidFill>
              </a:rPr>
              <a:t>w/PHY</a:t>
            </a:r>
          </a:p>
        </p:txBody>
      </p:sp>
    </p:spTree>
    <p:extLst>
      <p:ext uri="{BB962C8B-B14F-4D97-AF65-F5344CB8AC3E}">
        <p14:creationId xmlns:p14="http://schemas.microsoft.com/office/powerpoint/2010/main" xmlns="" val="21864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87009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</a:t>
            </a:r>
            <a:r>
              <a:rPr lang="en-US" dirty="0" smtClean="0">
                <a:solidFill>
                  <a:schemeClr val="tx2"/>
                </a:solidFill>
              </a:rPr>
              <a:t>Memory: </a:t>
            </a:r>
            <a:r>
              <a:rPr lang="en-US" dirty="0" smtClean="0">
                <a:solidFill>
                  <a:schemeClr val="tx2"/>
                </a:solidFill>
              </a:rPr>
              <a:t>Inter-Connect 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1" y="1045531"/>
            <a:ext cx="76962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28600">
              <a:spcBef>
                <a:spcPts val="600"/>
              </a:spcBef>
            </a:pPr>
            <a:r>
              <a:rPr lang="en-US" sz="2400" dirty="0" smtClean="0">
                <a:latin typeface="Calibri" pitchFamily="34" charset="0"/>
              </a:rPr>
              <a:t>L3 h</a:t>
            </a:r>
            <a:r>
              <a:rPr lang="en-US" sz="2400" dirty="0" smtClean="0">
                <a:latin typeface="Calibri" pitchFamily="34" charset="0"/>
              </a:rPr>
              <a:t>igh-performance interconnect:</a:t>
            </a:r>
            <a:endParaRPr lang="en-US" sz="2400" dirty="0" smtClean="0">
              <a:latin typeface="Calibri" pitchFamily="34" charset="0"/>
            </a:endParaRP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>
                <a:latin typeface="Calibri" pitchFamily="34" charset="0"/>
              </a:rPr>
              <a:t>Packet based protocol based </a:t>
            </a:r>
            <a:r>
              <a:rPr lang="en-US" sz="2400" dirty="0">
                <a:latin typeface="Calibri" pitchFamily="34" charset="0"/>
              </a:rPr>
              <a:t>on a Network-On-Chip (</a:t>
            </a:r>
            <a:r>
              <a:rPr lang="en-US" sz="2400" dirty="0" err="1">
                <a:latin typeface="Calibri" pitchFamily="34" charset="0"/>
              </a:rPr>
              <a:t>NoC</a:t>
            </a:r>
            <a:r>
              <a:rPr lang="en-US" sz="2400" dirty="0">
                <a:latin typeface="Calibri" pitchFamily="34" charset="0"/>
              </a:rPr>
              <a:t>) interconnect </a:t>
            </a:r>
            <a:r>
              <a:rPr lang="en-US" sz="2400" dirty="0" smtClean="0">
                <a:latin typeface="Calibri" pitchFamily="34" charset="0"/>
              </a:rPr>
              <a:t>infrastructure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>
                <a:latin typeface="Calibri" pitchFamily="34" charset="0"/>
              </a:rPr>
              <a:t>Connect all </a:t>
            </a:r>
            <a:r>
              <a:rPr lang="en-US" sz="2400" dirty="0" smtClean="0">
                <a:latin typeface="Calibri" pitchFamily="34" charset="0"/>
              </a:rPr>
              <a:t>high-bit </a:t>
            </a:r>
            <a:r>
              <a:rPr lang="en-US" sz="2400" dirty="0" smtClean="0">
                <a:latin typeface="Calibri" pitchFamily="34" charset="0"/>
              </a:rPr>
              <a:t>rate peripherals and </a:t>
            </a:r>
            <a:r>
              <a:rPr lang="en-US" sz="2400" dirty="0" smtClean="0">
                <a:latin typeface="Calibri" pitchFamily="34" charset="0"/>
              </a:rPr>
              <a:t>IP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00" r="6038" b="7328"/>
          <a:stretch>
            <a:fillRect/>
          </a:stretch>
        </p:blipFill>
        <p:spPr bwMode="auto">
          <a:xfrm>
            <a:off x="106330" y="2812439"/>
            <a:ext cx="8896667" cy="334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761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458200" cy="72124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Buses and </a:t>
            </a:r>
            <a:r>
              <a:rPr lang="en-US" dirty="0" smtClean="0">
                <a:solidFill>
                  <a:schemeClr val="tx2"/>
                </a:solidFill>
              </a:rPr>
              <a:t>Memory: Inter-Connect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08" r="2339"/>
          <a:stretch>
            <a:fillRect/>
          </a:stretch>
        </p:blipFill>
        <p:spPr bwMode="auto">
          <a:xfrm>
            <a:off x="225104" y="737586"/>
            <a:ext cx="6150889" cy="551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2173" y="4816566"/>
            <a:ext cx="62904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28600">
              <a:spcBef>
                <a:spcPts val="600"/>
              </a:spcBef>
            </a:pPr>
            <a:r>
              <a:rPr lang="en-US" sz="2000" dirty="0" smtClean="0">
                <a:latin typeface="Calibri" pitchFamily="34" charset="0"/>
              </a:rPr>
              <a:t>L4 </a:t>
            </a:r>
            <a:r>
              <a:rPr lang="en-US" sz="2000" dirty="0" smtClean="0">
                <a:latin typeface="Calibri" pitchFamily="34" charset="0"/>
              </a:rPr>
              <a:t>low-latency, low-bandwidth </a:t>
            </a:r>
            <a:r>
              <a:rPr lang="en-US" sz="2000" dirty="0" smtClean="0">
                <a:latin typeface="Calibri" pitchFamily="34" charset="0"/>
              </a:rPr>
              <a:t>access </a:t>
            </a:r>
            <a:r>
              <a:rPr lang="en-US" sz="2000" dirty="0" smtClean="0">
                <a:latin typeface="Calibri" pitchFamily="34" charset="0"/>
              </a:rPr>
              <a:t>inter-connect:</a:t>
            </a:r>
            <a:endParaRPr lang="en-US" sz="2000" dirty="0" smtClean="0">
              <a:latin typeface="Calibri" pitchFamily="34" charset="0"/>
            </a:endParaRP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>
                <a:latin typeface="Calibri" pitchFamily="34" charset="0"/>
              </a:rPr>
              <a:t>Non-blocking </a:t>
            </a:r>
            <a:r>
              <a:rPr lang="en-US" sz="2000" dirty="0">
                <a:latin typeface="Calibri" pitchFamily="34" charset="0"/>
              </a:rPr>
              <a:t>peripheral </a:t>
            </a:r>
            <a:r>
              <a:rPr lang="en-US" sz="2000" dirty="0" smtClean="0">
                <a:latin typeface="Calibri" pitchFamily="34" charset="0"/>
              </a:rPr>
              <a:t>interconnect</a:t>
            </a:r>
          </a:p>
          <a:p>
            <a:pPr marL="342900" lvl="1" indent="-2286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>
                <a:latin typeface="Calibri" pitchFamily="34" charset="0"/>
              </a:rPr>
              <a:t>Up to 4 </a:t>
            </a:r>
            <a:r>
              <a:rPr lang="en-US" sz="2000" dirty="0" smtClean="0">
                <a:latin typeface="Calibri" pitchFamily="34" charset="0"/>
              </a:rPr>
              <a:t>masters </a:t>
            </a:r>
            <a:r>
              <a:rPr lang="en-US" sz="2000" dirty="0" smtClean="0">
                <a:latin typeface="Calibri" pitchFamily="34" charset="0"/>
              </a:rPr>
              <a:t>(Initiators) and up to 63 </a:t>
            </a:r>
            <a:r>
              <a:rPr lang="en-US" sz="2000" dirty="0" smtClean="0">
                <a:latin typeface="Calibri" pitchFamily="34" charset="0"/>
              </a:rPr>
              <a:t>slaves </a:t>
            </a:r>
            <a:r>
              <a:rPr lang="en-US" sz="2000" dirty="0" smtClean="0">
                <a:latin typeface="Calibri" pitchFamily="34" charset="0"/>
              </a:rPr>
              <a:t>(targets</a:t>
            </a:r>
            <a:r>
              <a:rPr lang="en-US" sz="2000" dirty="0" smtClean="0">
                <a:latin typeface="Calibri" pitchFamily="34" charset="0"/>
              </a:rPr>
              <a:t>)</a:t>
            </a:r>
            <a:endParaRPr 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27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09" t="1699" r="8036" b="2123"/>
          <a:stretch>
            <a:fillRect/>
          </a:stretch>
        </p:blipFill>
        <p:spPr bwMode="auto">
          <a:xfrm>
            <a:off x="3710763" y="813268"/>
            <a:ext cx="5433238" cy="549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95697" y="712381"/>
            <a:ext cx="3827721" cy="5592726"/>
          </a:xfrm>
        </p:spPr>
        <p:txBody>
          <a:bodyPr/>
          <a:lstStyle/>
          <a:p>
            <a:r>
              <a:rPr lang="en-US" sz="1800" dirty="0"/>
              <a:t>Input </a:t>
            </a:r>
            <a:r>
              <a:rPr lang="en-US" sz="1800" dirty="0" smtClean="0"/>
              <a:t>clocks </a:t>
            </a:r>
            <a:r>
              <a:rPr lang="en-US" sz="1800" dirty="0"/>
              <a:t>to </a:t>
            </a:r>
            <a:r>
              <a:rPr lang="en-US" sz="1800" dirty="0" smtClean="0"/>
              <a:t>device: </a:t>
            </a:r>
            <a:endParaRPr lang="en-US" sz="1800" dirty="0"/>
          </a:p>
          <a:p>
            <a:pPr lvl="1"/>
            <a:r>
              <a:rPr lang="en-US" dirty="0" smtClean="0"/>
              <a:t>19.2</a:t>
            </a:r>
            <a:r>
              <a:rPr lang="en-US" dirty="0"/>
              <a:t>, 24, 25, 26 </a:t>
            </a:r>
            <a:r>
              <a:rPr lang="en-US" dirty="0" smtClean="0"/>
              <a:t>MHz</a:t>
            </a:r>
            <a:br>
              <a:rPr lang="en-US" dirty="0" smtClean="0"/>
            </a:br>
            <a:r>
              <a:rPr lang="en-US" dirty="0" smtClean="0"/>
              <a:t>system </a:t>
            </a:r>
            <a:r>
              <a:rPr lang="en-US" dirty="0"/>
              <a:t>clock</a:t>
            </a:r>
          </a:p>
          <a:p>
            <a:pPr lvl="1"/>
            <a:r>
              <a:rPr lang="en-US" dirty="0" smtClean="0"/>
              <a:t>32kHz RTC </a:t>
            </a:r>
            <a:r>
              <a:rPr lang="en-US" dirty="0" smtClean="0"/>
              <a:t>clock </a:t>
            </a:r>
            <a:r>
              <a:rPr lang="en-US" dirty="0" smtClean="0"/>
              <a:t>from </a:t>
            </a:r>
            <a:r>
              <a:rPr lang="en-US" dirty="0" smtClean="0"/>
              <a:t>c</a:t>
            </a:r>
            <a:r>
              <a:rPr lang="en-US" dirty="0" smtClean="0"/>
              <a:t>rystal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 smtClean="0"/>
              <a:t>PER PLL</a:t>
            </a:r>
            <a:endParaRPr lang="en-US" dirty="0"/>
          </a:p>
          <a:p>
            <a:r>
              <a:rPr lang="en-US" sz="1800" dirty="0" smtClean="0"/>
              <a:t>6 PLLs to generate various system clocks:</a:t>
            </a:r>
          </a:p>
          <a:p>
            <a:pPr lvl="1"/>
            <a:r>
              <a:rPr lang="en-US" dirty="0" smtClean="0"/>
              <a:t>MPU </a:t>
            </a:r>
            <a:r>
              <a:rPr lang="en-US" dirty="0" smtClean="0"/>
              <a:t>PLL: </a:t>
            </a:r>
            <a:r>
              <a:rPr lang="en-US" dirty="0" smtClean="0"/>
              <a:t>ARM MPU subsystem</a:t>
            </a:r>
          </a:p>
          <a:p>
            <a:pPr lvl="1"/>
            <a:r>
              <a:rPr lang="en-US" dirty="0" smtClean="0"/>
              <a:t>DDR PLL </a:t>
            </a:r>
            <a:r>
              <a:rPr lang="en-US" dirty="0" smtClean="0"/>
              <a:t>for </a:t>
            </a:r>
            <a:r>
              <a:rPr lang="en-US" dirty="0" smtClean="0"/>
              <a:t>DDR interface</a:t>
            </a:r>
          </a:p>
          <a:p>
            <a:pPr lvl="1"/>
            <a:r>
              <a:rPr lang="en-US" dirty="0" smtClean="0"/>
              <a:t>PER </a:t>
            </a:r>
            <a:r>
              <a:rPr lang="en-US" dirty="0" smtClean="0"/>
              <a:t>low-jitter PLL: USB </a:t>
            </a:r>
            <a:r>
              <a:rPr lang="en-US" dirty="0" smtClean="0"/>
              <a:t>&amp; </a:t>
            </a:r>
            <a:r>
              <a:rPr lang="en-US" dirty="0" smtClean="0"/>
              <a:t>peripherals </a:t>
            </a:r>
            <a:r>
              <a:rPr lang="en-US" dirty="0" smtClean="0"/>
              <a:t>(MMC/SD, UART, SPI, I2C, etc.)</a:t>
            </a:r>
          </a:p>
          <a:p>
            <a:pPr lvl="1"/>
            <a:r>
              <a:rPr lang="en-US" dirty="0" smtClean="0"/>
              <a:t>CORE </a:t>
            </a:r>
            <a:r>
              <a:rPr lang="en-US" dirty="0" smtClean="0"/>
              <a:t>PLL: </a:t>
            </a:r>
            <a:r>
              <a:rPr lang="pl-PL" dirty="0" smtClean="0"/>
              <a:t>L3, L4, Ethernet, SGX</a:t>
            </a:r>
            <a:endParaRPr lang="en-US" dirty="0" smtClean="0"/>
          </a:p>
          <a:p>
            <a:pPr lvl="1"/>
            <a:r>
              <a:rPr lang="en-US" dirty="0" smtClean="0"/>
              <a:t>Display </a:t>
            </a:r>
            <a:r>
              <a:rPr lang="en-US" dirty="0" smtClean="0"/>
              <a:t>PLL: </a:t>
            </a:r>
            <a:r>
              <a:rPr lang="en-US" dirty="0" smtClean="0"/>
              <a:t>DSS </a:t>
            </a:r>
            <a:r>
              <a:rPr lang="pl-PL" dirty="0" smtClean="0"/>
              <a:t>Pixel Clock</a:t>
            </a:r>
            <a:r>
              <a:rPr lang="en-US" dirty="0" smtClean="0"/>
              <a:t> and IEEE1588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EXT </a:t>
            </a:r>
            <a:r>
              <a:rPr lang="en-US" dirty="0" smtClean="0">
                <a:solidFill>
                  <a:srgbClr val="00B050"/>
                </a:solidFill>
              </a:rPr>
              <a:t>low-jitter PLL </a:t>
            </a:r>
            <a:r>
              <a:rPr lang="en-US" dirty="0" smtClean="0">
                <a:solidFill>
                  <a:srgbClr val="00B050"/>
                </a:solidFill>
              </a:rPr>
              <a:t>drives external devices through </a:t>
            </a:r>
            <a:r>
              <a:rPr lang="en-US" dirty="0" err="1" smtClean="0">
                <a:solidFill>
                  <a:srgbClr val="00B050"/>
                </a:solidFill>
              </a:rPr>
              <a:t>CLKOUTx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40" y="42532"/>
            <a:ext cx="8458200" cy="601404"/>
          </a:xfrm>
        </p:spPr>
        <p:txBody>
          <a:bodyPr/>
          <a:lstStyle/>
          <a:p>
            <a:pPr algn="ctr"/>
            <a:r>
              <a:rPr lang="en-US" dirty="0" smtClean="0"/>
              <a:t>Clocks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07904" y="326746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069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67725" cy="4389474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I/O Cell Power </a:t>
            </a:r>
            <a:r>
              <a:rPr lang="en-US" dirty="0" smtClean="0">
                <a:solidFill>
                  <a:srgbClr val="00B050"/>
                </a:solidFill>
              </a:rPr>
              <a:t>Management: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</a:t>
            </a:r>
            <a:r>
              <a:rPr lang="en-US" dirty="0" smtClean="0">
                <a:solidFill>
                  <a:srgbClr val="00B050"/>
                </a:solidFill>
              </a:rPr>
              <a:t>daisy </a:t>
            </a:r>
            <a:r>
              <a:rPr lang="en-US" dirty="0" smtClean="0">
                <a:solidFill>
                  <a:srgbClr val="00B050"/>
                </a:solidFill>
              </a:rPr>
              <a:t>chaining </a:t>
            </a:r>
            <a:r>
              <a:rPr lang="en-US" dirty="0" smtClean="0">
                <a:solidFill>
                  <a:srgbClr val="00B050"/>
                </a:solidFill>
              </a:rPr>
              <a:t>a</a:t>
            </a:r>
            <a:r>
              <a:rPr lang="en-US" dirty="0" smtClean="0">
                <a:solidFill>
                  <a:srgbClr val="00B050"/>
                </a:solidFill>
              </a:rPr>
              <a:t>llows </a:t>
            </a:r>
            <a:r>
              <a:rPr lang="en-US" dirty="0" smtClean="0">
                <a:solidFill>
                  <a:srgbClr val="00B050"/>
                </a:solidFill>
              </a:rPr>
              <a:t>for wakeup from any GPIO, not just wakeup domain GPIO0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I/O Isolation </a:t>
            </a:r>
            <a:r>
              <a:rPr lang="en-US" dirty="0" smtClean="0">
                <a:solidFill>
                  <a:srgbClr val="00B050"/>
                </a:solidFill>
              </a:rPr>
              <a:t>provides </a:t>
            </a:r>
            <a:r>
              <a:rPr lang="en-US" dirty="0" smtClean="0">
                <a:solidFill>
                  <a:srgbClr val="00B050"/>
                </a:solidFill>
              </a:rPr>
              <a:t>more control with </a:t>
            </a:r>
            <a:r>
              <a:rPr lang="en-US" dirty="0" smtClean="0">
                <a:solidFill>
                  <a:srgbClr val="00B050"/>
                </a:solidFill>
              </a:rPr>
              <a:t>low-power </a:t>
            </a:r>
            <a:r>
              <a:rPr lang="en-US" dirty="0" smtClean="0">
                <a:solidFill>
                  <a:srgbClr val="00B050"/>
                </a:solidFill>
              </a:rPr>
              <a:t>pad configuration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MPU </a:t>
            </a:r>
            <a:r>
              <a:rPr lang="en-US" dirty="0" smtClean="0">
                <a:solidFill>
                  <a:srgbClr val="00B050"/>
                </a:solidFill>
              </a:rPr>
              <a:t>Auto Clock Gating: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MPU will automatically be clock gated in WFI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Wakeup via </a:t>
            </a:r>
            <a:r>
              <a:rPr lang="en-US" dirty="0" smtClean="0">
                <a:solidFill>
                  <a:srgbClr val="00B050"/>
                </a:solidFill>
              </a:rPr>
              <a:t>interrupts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Simplified </a:t>
            </a:r>
            <a:r>
              <a:rPr lang="en-US" dirty="0" smtClean="0">
                <a:solidFill>
                  <a:srgbClr val="00B050"/>
                </a:solidFill>
              </a:rPr>
              <a:t>Power Sequencing:</a:t>
            </a:r>
            <a:endParaRPr lang="en-US" dirty="0" smtClean="0">
              <a:solidFill>
                <a:srgbClr val="00B050"/>
              </a:solidFill>
            </a:endParaRPr>
          </a:p>
          <a:p>
            <a:pPr lvl="1">
              <a:buFont typeface="Arial" panose="020B0604020202020204" pitchFamily="34" charset="0"/>
              <a:buChar char="–"/>
            </a:pPr>
            <a:r>
              <a:rPr lang="en-US" dirty="0" smtClean="0">
                <a:solidFill>
                  <a:srgbClr val="00B050"/>
                </a:solidFill>
              </a:rPr>
              <a:t>Provide 1.8V bias voltage from 3.3V rail.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dirty="0" smtClean="0">
                <a:solidFill>
                  <a:srgbClr val="00B050"/>
                </a:solidFill>
              </a:rPr>
              <a:t>Simplifies power up/down sequencing for discrete power solutions  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</a:t>
            </a:r>
            <a:r>
              <a:rPr lang="en-US" dirty="0" smtClean="0"/>
              <a:t>Enhancements </a:t>
            </a:r>
            <a:r>
              <a:rPr lang="en-US" dirty="0" smtClean="0"/>
              <a:t>over AM335x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76007" y="5951369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030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76"/>
          <a:stretch>
            <a:fillRect/>
          </a:stretch>
        </p:blipFill>
        <p:spPr bwMode="auto">
          <a:xfrm>
            <a:off x="3742660" y="694921"/>
            <a:ext cx="5411173" cy="5624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39" y="15279"/>
            <a:ext cx="8458200" cy="814388"/>
          </a:xfrm>
        </p:spPr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Enhancements </a:t>
            </a:r>
            <a:r>
              <a:rPr lang="en-US" dirty="0"/>
              <a:t>over AM335x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82" y="1185863"/>
            <a:ext cx="3547517" cy="4692650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Improved CLKOUT </a:t>
            </a:r>
            <a:r>
              <a:rPr lang="en-US" dirty="0" smtClean="0">
                <a:solidFill>
                  <a:srgbClr val="00B050"/>
                </a:solidFill>
              </a:rPr>
              <a:t>performance:</a:t>
            </a:r>
            <a:endParaRPr lang="en-US" dirty="0">
              <a:solidFill>
                <a:srgbClr val="00B050"/>
              </a:solidFill>
            </a:endParaRPr>
          </a:p>
          <a:p>
            <a:pPr marL="227013" lvl="1" indent="-2270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ea typeface="+mn-ea"/>
              </a:rPr>
              <a:t>Output buffers are on separate voltage domain to reduce noise</a:t>
            </a:r>
          </a:p>
          <a:p>
            <a:pPr marL="227013" lvl="1" indent="-2270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ea typeface="+mn-ea"/>
              </a:rPr>
              <a:t>Provided low jitter PLL for Ethernet, modem applications</a:t>
            </a:r>
          </a:p>
          <a:p>
            <a:pPr marL="227013" lvl="1" indent="-2270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ea typeface="+mn-ea"/>
              </a:rPr>
              <a:t>Added different input </a:t>
            </a:r>
            <a:r>
              <a:rPr lang="en-US" sz="2000" dirty="0" smtClean="0">
                <a:solidFill>
                  <a:srgbClr val="00B050"/>
                </a:solidFill>
                <a:ea typeface="+mn-ea"/>
              </a:rPr>
              <a:t>options (MPU clock, EXT PLL)</a:t>
            </a:r>
          </a:p>
          <a:p>
            <a:pPr marL="227013" lvl="1" indent="-2270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B050"/>
                </a:solidFill>
                <a:ea typeface="+mn-ea"/>
              </a:rPr>
              <a:t>CLKOUT1 path is optimized</a:t>
            </a:r>
            <a:endParaRPr lang="en-US" sz="2000" dirty="0">
              <a:solidFill>
                <a:srgbClr val="00B050"/>
              </a:solidFill>
              <a:ea typeface="+mn-ea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906" y="5993900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90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40" y="36545"/>
            <a:ext cx="8458200" cy="654567"/>
          </a:xfrm>
        </p:spPr>
        <p:txBody>
          <a:bodyPr/>
          <a:lstStyle/>
          <a:p>
            <a:r>
              <a:rPr lang="en-US" dirty="0" smtClean="0"/>
              <a:t>AM437x ROM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33375" y="623147"/>
            <a:ext cx="8467725" cy="5713857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1600" dirty="0" smtClean="0"/>
              <a:t>Boot from a number of sources, selectable with SYSBOOT </a:t>
            </a:r>
            <a:r>
              <a:rPr lang="en-US" sz="1600" dirty="0" smtClean="0"/>
              <a:t>pins:</a:t>
            </a:r>
            <a:endParaRPr lang="en-US" sz="1600" dirty="0" smtClean="0"/>
          </a:p>
          <a:p>
            <a:pPr lvl="1">
              <a:spcBef>
                <a:spcPts val="300"/>
              </a:spcBef>
            </a:pPr>
            <a:r>
              <a:rPr lang="en-US" sz="1600" dirty="0" smtClean="0"/>
              <a:t>Memory boot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SD cards</a:t>
            </a:r>
          </a:p>
          <a:p>
            <a:pPr lvl="2">
              <a:spcBef>
                <a:spcPts val="300"/>
              </a:spcBef>
            </a:pPr>
            <a:r>
              <a:rPr lang="en-US" sz="1600" dirty="0" err="1" smtClean="0"/>
              <a:t>eMMC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support for &gt;2GB on either MMC0 or MMC1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NOR </a:t>
            </a:r>
            <a:r>
              <a:rPr lang="en-US" sz="1600" dirty="0" smtClean="0"/>
              <a:t>flash </a:t>
            </a:r>
            <a:r>
              <a:rPr lang="en-US" sz="1600" dirty="0" smtClean="0"/>
              <a:t>support for </a:t>
            </a:r>
            <a:r>
              <a:rPr lang="en-US" sz="1600" dirty="0" err="1" smtClean="0"/>
              <a:t>muxed</a:t>
            </a:r>
            <a:r>
              <a:rPr lang="en-US" sz="1600" dirty="0" smtClean="0"/>
              <a:t> and non-</a:t>
            </a:r>
            <a:r>
              <a:rPr lang="en-US" sz="1600" dirty="0" err="1" smtClean="0"/>
              <a:t>muxed</a:t>
            </a:r>
            <a:r>
              <a:rPr lang="en-US" sz="1600" dirty="0" smtClean="0"/>
              <a:t> XIP boot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NAND </a:t>
            </a:r>
            <a:r>
              <a:rPr lang="en-US" sz="1600" dirty="0" smtClean="0"/>
              <a:t>flash 8- </a:t>
            </a:r>
            <a:r>
              <a:rPr lang="en-US" sz="1600" dirty="0" smtClean="0"/>
              <a:t>or </a:t>
            </a:r>
            <a:r>
              <a:rPr lang="en-US" sz="1600" dirty="0" smtClean="0"/>
              <a:t>16-bit</a:t>
            </a:r>
            <a:endParaRPr lang="en-US" sz="1600" dirty="0" smtClean="0"/>
          </a:p>
          <a:p>
            <a:pPr lvl="2">
              <a:spcBef>
                <a:spcPts val="300"/>
              </a:spcBef>
            </a:pPr>
            <a:r>
              <a:rPr lang="en-US" sz="1600" dirty="0" smtClean="0"/>
              <a:t>SPI EEPROMs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QSPI: XIP </a:t>
            </a:r>
            <a:r>
              <a:rPr lang="en-US" sz="1600" dirty="0" smtClean="0">
                <a:solidFill>
                  <a:srgbClr val="00B050"/>
                </a:solidFill>
              </a:rPr>
              <a:t>boot from serial flash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USB Host (USB1</a:t>
            </a:r>
            <a:r>
              <a:rPr lang="en-US" sz="1600" dirty="0" smtClean="0">
                <a:solidFill>
                  <a:srgbClr val="00B050"/>
                </a:solidFill>
              </a:rPr>
              <a:t>): </a:t>
            </a:r>
            <a:r>
              <a:rPr lang="en-US" sz="1600" dirty="0" smtClean="0">
                <a:solidFill>
                  <a:srgbClr val="00B050"/>
                </a:solidFill>
              </a:rPr>
              <a:t>USB mass storage devices, USB thumb drives, great for product upgrades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/>
              <a:t>Peripheral </a:t>
            </a:r>
            <a:r>
              <a:rPr lang="en-US" sz="1600" dirty="0" smtClean="0"/>
              <a:t>boot:</a:t>
            </a:r>
            <a:endParaRPr lang="en-US" sz="1600" dirty="0" smtClean="0"/>
          </a:p>
          <a:p>
            <a:pPr lvl="2">
              <a:spcBef>
                <a:spcPts val="300"/>
              </a:spcBef>
            </a:pPr>
            <a:r>
              <a:rPr lang="en-US" sz="1600" dirty="0" smtClean="0"/>
              <a:t>Ethernet </a:t>
            </a:r>
            <a:r>
              <a:rPr lang="en-US" sz="1600" dirty="0" smtClean="0"/>
              <a:t>support </a:t>
            </a:r>
            <a:r>
              <a:rPr lang="en-US" sz="1600" dirty="0" smtClean="0"/>
              <a:t>for MII, RMII, and RGMII boot.  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USB client (USB0)</a:t>
            </a:r>
          </a:p>
          <a:p>
            <a:pPr lvl="2">
              <a:spcBef>
                <a:spcPts val="300"/>
              </a:spcBef>
            </a:pPr>
            <a:r>
              <a:rPr lang="en-US" sz="1600" dirty="0" smtClean="0"/>
              <a:t>UART</a:t>
            </a:r>
          </a:p>
          <a:p>
            <a:pPr>
              <a:spcBef>
                <a:spcPts val="300"/>
              </a:spcBef>
            </a:pPr>
            <a:r>
              <a:rPr lang="en-US" sz="1600" dirty="0" smtClean="0"/>
              <a:t>Other SYSBOOT selectable </a:t>
            </a:r>
            <a:r>
              <a:rPr lang="en-US" sz="1600" dirty="0" smtClean="0"/>
              <a:t>features:</a:t>
            </a:r>
            <a:endParaRPr lang="en-US" sz="1600" dirty="0" smtClean="0"/>
          </a:p>
          <a:p>
            <a:pPr lvl="1">
              <a:spcBef>
                <a:spcPts val="3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USB data polarity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/>
              <a:t>Some </a:t>
            </a:r>
            <a:r>
              <a:rPr lang="en-US" sz="1600" dirty="0" err="1" smtClean="0"/>
              <a:t>pinmux</a:t>
            </a:r>
            <a:r>
              <a:rPr lang="en-US" sz="1600" dirty="0" smtClean="0"/>
              <a:t> options on certain interfaces (QSPI, NAND)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/>
              <a:t>Input frequency (19.2, 24, 25, 26MHz)</a:t>
            </a:r>
          </a:p>
          <a:p>
            <a:pPr lvl="1">
              <a:spcBef>
                <a:spcPts val="300"/>
              </a:spcBef>
            </a:pPr>
            <a:r>
              <a:rPr lang="en-US" sz="1600" dirty="0" smtClean="0"/>
              <a:t>Enable CLKOUT1</a:t>
            </a:r>
          </a:p>
          <a:p>
            <a:pPr>
              <a:spcBef>
                <a:spcPts val="300"/>
              </a:spcBef>
            </a:pPr>
            <a:r>
              <a:rPr lang="en-US" sz="1600" dirty="0" smtClean="0">
                <a:solidFill>
                  <a:srgbClr val="00B050"/>
                </a:solidFill>
              </a:rPr>
              <a:t>Boot occurs in MPU and CORE OPP50 in all modes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2966" y="199156"/>
            <a:ext cx="1849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New feature vs. AM335x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254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0"/>
            <a:ext cx="7908925" cy="621792"/>
          </a:xfrm>
        </p:spPr>
        <p:txBody>
          <a:bodyPr/>
          <a:lstStyle/>
          <a:p>
            <a:r>
              <a:rPr lang="en-US" sz="3600" dirty="0" smtClean="0"/>
              <a:t>AM437x </a:t>
            </a:r>
            <a:r>
              <a:rPr lang="en-US" sz="3600" dirty="0" smtClean="0"/>
              <a:t>Differentiation </a:t>
            </a:r>
            <a:r>
              <a:rPr lang="en-US" sz="3600" dirty="0" smtClean="0"/>
              <a:t>vs. AM335x</a:t>
            </a:r>
            <a:endParaRPr lang="en-US" sz="3600" dirty="0"/>
          </a:p>
        </p:txBody>
      </p:sp>
      <p:sp>
        <p:nvSpPr>
          <p:cNvPr id="188" name="Rounded Rectangle 187"/>
          <p:cNvSpPr/>
          <p:nvPr/>
        </p:nvSpPr>
        <p:spPr>
          <a:xfrm>
            <a:off x="1859850" y="534138"/>
            <a:ext cx="5285846" cy="5271188"/>
          </a:xfrm>
          <a:prstGeom prst="roundRect">
            <a:avLst>
              <a:gd name="adj" fmla="val 16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 flipH="1">
            <a:off x="1932873" y="985459"/>
            <a:ext cx="1650119" cy="195355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 flipH="1">
            <a:off x="2486300" y="1082914"/>
            <a:ext cx="107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ARM®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Cortex </a:t>
            </a:r>
            <a:r>
              <a:rPr lang="en-US" sz="1200" b="1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A9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Up to 1 GHz</a:t>
            </a:r>
            <a:endParaRPr lang="en-US" sz="1200" dirty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b="1" dirty="0" smtClean="0"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pic>
        <p:nvPicPr>
          <p:cNvPr id="191" name="Picture 1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2031540" y="1108454"/>
            <a:ext cx="527010" cy="66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" name="Rounded Rectangle 191"/>
          <p:cNvSpPr/>
          <p:nvPr/>
        </p:nvSpPr>
        <p:spPr>
          <a:xfrm>
            <a:off x="1922849" y="3797491"/>
            <a:ext cx="5161779" cy="441030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3896244" y="985459"/>
            <a:ext cx="1486881" cy="804040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Graphics Acceleration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 smtClean="0">
                <a:solidFill>
                  <a:prstClr val="white"/>
                </a:solidFill>
                <a:latin typeface="Calibri" pitchFamily="34" charset="0"/>
                <a:cs typeface="Calibri" pitchFamily="34" charset="0"/>
              </a:rPr>
              <a:t>SGX530</a:t>
            </a:r>
          </a:p>
        </p:txBody>
      </p:sp>
      <p:sp>
        <p:nvSpPr>
          <p:cNvPr id="194" name="Rounded Rectangle 193"/>
          <p:cNvSpPr/>
          <p:nvPr/>
        </p:nvSpPr>
        <p:spPr>
          <a:xfrm>
            <a:off x="5448258" y="869702"/>
            <a:ext cx="122231" cy="2927514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3894794" y="1844786"/>
            <a:ext cx="1483558" cy="1837545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t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Display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Subsystem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00" b="1" kern="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034529" y="2371373"/>
            <a:ext cx="1217585" cy="184655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24bit LCD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3345883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Debug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5303387" y="3973228"/>
            <a:ext cx="370067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WDT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5709822" y="3973228"/>
            <a:ext cx="337235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RTC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873095" y="3973228"/>
            <a:ext cx="427809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EDMA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701881" y="3729932"/>
            <a:ext cx="1772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System Services</a:t>
            </a:r>
            <a:endParaRPr lang="en-US" sz="1200" b="1" dirty="0">
              <a:solidFill>
                <a:prstClr val="white"/>
              </a:solidFill>
              <a:ea typeface="ＭＳ Ｐゴシック" pitchFamily="16" charset="-128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3818671" y="3973228"/>
            <a:ext cx="580596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 Timers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5620740" y="2789653"/>
            <a:ext cx="1478184" cy="919351"/>
          </a:xfrm>
          <a:prstGeom prst="roundRect">
            <a:avLst>
              <a:gd name="adj" fmla="val 9674"/>
            </a:avLst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Security AccelerationPac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Crypto, Secure boot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6116433" y="3973227"/>
            <a:ext cx="898700" cy="22612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2x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12-bit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ADCs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1963888" y="3973228"/>
            <a:ext cx="878778" cy="226123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Simple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Pwr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en-US" sz="1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Seq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4436932" y="3973228"/>
            <a:ext cx="816061" cy="2261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36000" rIns="0" bIns="36000" rtlCol="0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SyncTimer32K</a:t>
            </a:r>
          </a:p>
        </p:txBody>
      </p:sp>
      <p:sp>
        <p:nvSpPr>
          <p:cNvPr id="207" name="Rounded Rectangle 206"/>
          <p:cNvSpPr/>
          <p:nvPr/>
        </p:nvSpPr>
        <p:spPr>
          <a:xfrm>
            <a:off x="1942945" y="4320976"/>
            <a:ext cx="5115842" cy="1387665"/>
          </a:xfrm>
          <a:prstGeom prst="roundRect">
            <a:avLst/>
          </a:prstGeom>
          <a:solidFill>
            <a:srgbClr val="EEECE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012787" y="4281806"/>
            <a:ext cx="501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rPr>
              <a:t>Connectivity and IOs</a:t>
            </a:r>
            <a:endParaRPr lang="en-US" sz="1400" b="1" dirty="0">
              <a:solidFill>
                <a:srgbClr val="646E6E"/>
              </a:solidFill>
              <a:latin typeface="Calibri" pitchFamily="34" charset="0"/>
              <a:ea typeface="ＭＳ Ｐゴシック" pitchFamily="16" charset="-128"/>
              <a:cs typeface="Calibri" pitchFamily="3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4512010" y="4554320"/>
            <a:ext cx="756690" cy="370882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PWM x6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6116433" y="4540914"/>
            <a:ext cx="889902" cy="46858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NAND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/NOR (16bit ECC)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6116433" y="5082380"/>
            <a:ext cx="889902" cy="528919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3 MMC/ SD/SDIO</a:t>
            </a:r>
          </a:p>
        </p:txBody>
      </p:sp>
      <p:sp>
        <p:nvSpPr>
          <p:cNvPr id="212" name="Rounded Rectangle 211"/>
          <p:cNvSpPr/>
          <p:nvPr/>
        </p:nvSpPr>
        <p:spPr>
          <a:xfrm>
            <a:off x="3710734" y="4553970"/>
            <a:ext cx="728051" cy="26565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CAN x2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2956540" y="5055244"/>
            <a:ext cx="695321" cy="567831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USB2 OTG +PHY x2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3708268" y="4872451"/>
            <a:ext cx="730472" cy="397520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eCAP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/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eQEP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x3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1995262" y="4555864"/>
            <a:ext cx="900303" cy="761946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EMAC 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2-port switch 10/100/1G w/1588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3721192" y="5329905"/>
            <a:ext cx="717784" cy="28930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HDQ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2002837" y="5382131"/>
            <a:ext cx="892866" cy="23874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QSPI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686102" y="880085"/>
            <a:ext cx="122231" cy="2917406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1904827" y="610087"/>
            <a:ext cx="5190523" cy="304973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 smtClean="0">
              <a:solidFill>
                <a:prstClr val="white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501951" y="625738"/>
            <a:ext cx="737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ea typeface="ＭＳ Ｐゴシック" pitchFamily="16" charset="-128"/>
              </a:rPr>
              <a:t>45nm</a:t>
            </a:r>
          </a:p>
        </p:txBody>
      </p:sp>
      <p:sp>
        <p:nvSpPr>
          <p:cNvPr id="221" name="Rounded Rectangle 220"/>
          <p:cNvSpPr/>
          <p:nvPr/>
        </p:nvSpPr>
        <p:spPr>
          <a:xfrm>
            <a:off x="4033571" y="2612769"/>
            <a:ext cx="1217585" cy="25776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 Touch Screen Controller</a:t>
            </a:r>
            <a:endParaRPr lang="en-US" sz="1100" b="1" kern="0" baseline="30000" dirty="0" smtClean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2072272" y="1937062"/>
            <a:ext cx="1371322" cy="26020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32K/32K L1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4035722" y="2915244"/>
            <a:ext cx="1217585" cy="706414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Processing: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Overlay, Resizing, Color Space Conversion, etc.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2956540" y="4554321"/>
            <a:ext cx="724303" cy="430330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Camera I/F (2x Parallel)</a:t>
            </a:r>
          </a:p>
        </p:txBody>
      </p:sp>
      <p:sp>
        <p:nvSpPr>
          <p:cNvPr id="225" name="Rounded Rectangle 224"/>
          <p:cNvSpPr/>
          <p:nvPr/>
        </p:nvSpPr>
        <p:spPr>
          <a:xfrm>
            <a:off x="5345249" y="4555864"/>
            <a:ext cx="699817" cy="369387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err="1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McASP</a:t>
            </a: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 x2</a:t>
            </a:r>
          </a:p>
        </p:txBody>
      </p:sp>
      <p:sp>
        <p:nvSpPr>
          <p:cNvPr id="226" name="Rounded Rectangle 225"/>
          <p:cNvSpPr/>
          <p:nvPr/>
        </p:nvSpPr>
        <p:spPr>
          <a:xfrm>
            <a:off x="5355918" y="4976903"/>
            <a:ext cx="699817" cy="2964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GPIO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5355918" y="5329905"/>
            <a:ext cx="699816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UART x6</a:t>
            </a:r>
          </a:p>
        </p:txBody>
      </p:sp>
      <p:sp>
        <p:nvSpPr>
          <p:cNvPr id="228" name="Rounded Rectangle 227"/>
          <p:cNvSpPr/>
          <p:nvPr/>
        </p:nvSpPr>
        <p:spPr>
          <a:xfrm>
            <a:off x="4514120" y="4969639"/>
            <a:ext cx="754619" cy="303438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SPI x5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518974" y="5329906"/>
            <a:ext cx="749853" cy="2893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I2C x3</a:t>
            </a:r>
          </a:p>
        </p:txBody>
      </p:sp>
      <p:pic>
        <p:nvPicPr>
          <p:cNvPr id="230" name="Picture 229" descr="Master_Lock_140D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lum bright="10000"/>
          </a:blip>
          <a:stretch>
            <a:fillRect/>
          </a:stretch>
        </p:blipFill>
        <p:spPr>
          <a:xfrm>
            <a:off x="5714032" y="2882332"/>
            <a:ext cx="284975" cy="237041"/>
          </a:xfrm>
          <a:prstGeom prst="rect">
            <a:avLst/>
          </a:prstGeom>
        </p:spPr>
      </p:pic>
      <p:grpSp>
        <p:nvGrpSpPr>
          <p:cNvPr id="3" name="Group 230"/>
          <p:cNvGrpSpPr/>
          <p:nvPr/>
        </p:nvGrpSpPr>
        <p:grpSpPr>
          <a:xfrm>
            <a:off x="2145118" y="4364121"/>
            <a:ext cx="212512" cy="141137"/>
            <a:chOff x="6362701" y="4572000"/>
            <a:chExt cx="228599" cy="152400"/>
          </a:xfrm>
        </p:grpSpPr>
        <p:sp>
          <p:nvSpPr>
            <p:cNvPr id="232" name="Down Arrow 231"/>
            <p:cNvSpPr/>
            <p:nvPr/>
          </p:nvSpPr>
          <p:spPr>
            <a:xfrm>
              <a:off x="6362701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33" name="Down Arrow 232"/>
            <p:cNvSpPr/>
            <p:nvPr/>
          </p:nvSpPr>
          <p:spPr>
            <a:xfrm rot="10800000">
              <a:off x="6471794" y="4572000"/>
              <a:ext cx="119506" cy="152400"/>
            </a:xfrm>
            <a:prstGeom prst="downArrow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900" b="1" kern="0">
                <a:solidFill>
                  <a:sysClr val="window" lastClr="FFFFFF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</p:grpSp>
      <p:sp>
        <p:nvSpPr>
          <p:cNvPr id="234" name="Rounded Rectangle 233"/>
          <p:cNvSpPr/>
          <p:nvPr/>
        </p:nvSpPr>
        <p:spPr>
          <a:xfrm>
            <a:off x="2072272" y="2258188"/>
            <a:ext cx="1371322" cy="260877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 L2 / L3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2068001" y="2579982"/>
            <a:ext cx="1379864" cy="23941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64K  RAM  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1932878" y="3062877"/>
            <a:ext cx="1660397" cy="275906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256KB L3 Shared RAM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1932878" y="3399701"/>
            <a:ext cx="1660397" cy="331115"/>
          </a:xfrm>
          <a:prstGeom prst="round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</a:ln>
          <a:effectLst>
            <a:outerShdw blurRad="88900" dist="63500" dir="66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32-bit </a:t>
            </a:r>
            <a:r>
              <a:rPr kumimoji="0" lang="en-US" sz="11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LPDDR2/DDR3/DDR3L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8" name="Picture 61" descr="TI bug white copy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2088" y="664583"/>
            <a:ext cx="203024" cy="21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9" name="Rectangle 94"/>
          <p:cNvSpPr>
            <a:spLocks noChangeArrowheads="1"/>
          </p:cNvSpPr>
          <p:nvPr/>
        </p:nvSpPr>
        <p:spPr bwMode="gray">
          <a:xfrm>
            <a:off x="7856609" y="76200"/>
            <a:ext cx="991221" cy="410397"/>
          </a:xfrm>
          <a:prstGeom prst="rect">
            <a:avLst/>
          </a:prstGeom>
          <a:solidFill>
            <a:srgbClr val="32B4CE">
              <a:lumMod val="40000"/>
              <a:lumOff val="60000"/>
            </a:srgbClr>
          </a:solidFill>
          <a:ln w="25400" cap="flat" cmpd="sng" algn="ctr">
            <a:solidFill>
              <a:srgbClr val="117788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Improved vs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. </a:t>
            </a: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AM335x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</p:txBody>
      </p:sp>
      <p:sp>
        <p:nvSpPr>
          <p:cNvPr id="240" name="Rectangular Callout 239"/>
          <p:cNvSpPr/>
          <p:nvPr/>
        </p:nvSpPr>
        <p:spPr>
          <a:xfrm>
            <a:off x="53908" y="566748"/>
            <a:ext cx="1758888" cy="1033452"/>
          </a:xfrm>
          <a:prstGeom prst="wedgeRectCallout">
            <a:avLst>
              <a:gd name="adj1" fmla="val 68607"/>
              <a:gd name="adj2" fmla="val 35279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91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Cortex-A9 delivers up to 2500 DMIPs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20% higher than  Cortex-A8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VFP unit 10 times faster than Cortex-A8</a:t>
            </a:r>
          </a:p>
        </p:txBody>
      </p:sp>
      <p:sp>
        <p:nvSpPr>
          <p:cNvPr id="241" name="Rectangular Callout 240"/>
          <p:cNvSpPr/>
          <p:nvPr/>
        </p:nvSpPr>
        <p:spPr>
          <a:xfrm>
            <a:off x="45001" y="1706803"/>
            <a:ext cx="1736596" cy="960197"/>
          </a:xfrm>
          <a:prstGeom prst="wedgeRectCallout">
            <a:avLst>
              <a:gd name="adj1" fmla="val 65155"/>
              <a:gd name="adj2" fmla="val 1545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256KB RAM configurable as either L2 cache or L3 SRAM, providing up to 512KB of internal L3 RAM</a:t>
            </a:r>
          </a:p>
        </p:txBody>
      </p:sp>
      <p:sp>
        <p:nvSpPr>
          <p:cNvPr id="242" name="Rectangular Callout 241"/>
          <p:cNvSpPr/>
          <p:nvPr/>
        </p:nvSpPr>
        <p:spPr>
          <a:xfrm>
            <a:off x="7215554" y="3399701"/>
            <a:ext cx="1853018" cy="799650"/>
          </a:xfrm>
          <a:prstGeom prst="wedgeRectCallout">
            <a:avLst>
              <a:gd name="adj1" fmla="val -61917"/>
              <a:gd name="adj2" fmla="val -40064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Secure boot enables IP protection, anti-cloning, and  take-over protection</a:t>
            </a:r>
          </a:p>
        </p:txBody>
      </p:sp>
      <p:sp>
        <p:nvSpPr>
          <p:cNvPr id="243" name="Rectangular Callout 242"/>
          <p:cNvSpPr/>
          <p:nvPr/>
        </p:nvSpPr>
        <p:spPr>
          <a:xfrm>
            <a:off x="76200" y="4995882"/>
            <a:ext cx="1736596" cy="965994"/>
          </a:xfrm>
          <a:prstGeom prst="wedgeRectCallout">
            <a:avLst>
              <a:gd name="adj1" fmla="val 65876"/>
              <a:gd name="adj2" fmla="val -2133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QSPI interface enables execute-in-place (XIP) from low-cost NOR flash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Enables DDR-less applications</a:t>
            </a:r>
          </a:p>
        </p:txBody>
      </p:sp>
      <p:sp>
        <p:nvSpPr>
          <p:cNvPr id="244" name="Rectangular Callout 243"/>
          <p:cNvSpPr/>
          <p:nvPr/>
        </p:nvSpPr>
        <p:spPr>
          <a:xfrm>
            <a:off x="67067" y="4018006"/>
            <a:ext cx="1718953" cy="853862"/>
          </a:xfrm>
          <a:prstGeom prst="wedgeRectCallout">
            <a:avLst>
              <a:gd name="adj1" fmla="val 61892"/>
              <a:gd name="adj2" fmla="val -3801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Simplified power sequencing for flexible power design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System cost savings</a:t>
            </a:r>
          </a:p>
        </p:txBody>
      </p:sp>
      <p:sp>
        <p:nvSpPr>
          <p:cNvPr id="245" name="Rectangular Callout 244"/>
          <p:cNvSpPr/>
          <p:nvPr/>
        </p:nvSpPr>
        <p:spPr>
          <a:xfrm>
            <a:off x="45000" y="2768144"/>
            <a:ext cx="1763089" cy="1118056"/>
          </a:xfrm>
          <a:prstGeom prst="wedgeRectCallout">
            <a:avLst>
              <a:gd name="adj1" fmla="val 56636"/>
              <a:gd name="adj2" fmla="val -11668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L3 RAM (AM335x has 64KB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32b DDR memory interface increases bandwidth (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vs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16b in AM335x)</a:t>
            </a:r>
          </a:p>
        </p:txBody>
      </p:sp>
      <p:sp>
        <p:nvSpPr>
          <p:cNvPr id="246" name="Rectangular Callout 245"/>
          <p:cNvSpPr/>
          <p:nvPr/>
        </p:nvSpPr>
        <p:spPr>
          <a:xfrm>
            <a:off x="7215554" y="4984651"/>
            <a:ext cx="1853018" cy="805770"/>
          </a:xfrm>
          <a:prstGeom prst="wedgeRectCallout">
            <a:avLst>
              <a:gd name="adj1" fmla="val -244568"/>
              <a:gd name="adj2" fmla="val -76820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Single/Dual camera port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For apps such as data terminals, barcode scanners, etc.</a:t>
            </a:r>
          </a:p>
        </p:txBody>
      </p:sp>
      <p:sp>
        <p:nvSpPr>
          <p:cNvPr id="247" name="Rectangular Callout 246"/>
          <p:cNvSpPr/>
          <p:nvPr/>
        </p:nvSpPr>
        <p:spPr>
          <a:xfrm>
            <a:off x="2590800" y="5867400"/>
            <a:ext cx="4081670" cy="375072"/>
          </a:xfrm>
          <a:prstGeom prst="wedgeRectCallout">
            <a:avLst>
              <a:gd name="adj1" fmla="val -23568"/>
              <a:gd name="adj2" fmla="val -109586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Increased SPI, Timers, PWMs, and ADC </a:t>
            </a:r>
            <a:r>
              <a:rPr lang="en-US" sz="1050" kern="0" dirty="0" smtClean="0">
                <a:solidFill>
                  <a:srgbClr val="FFFFFF"/>
                </a:solidFill>
                <a:latin typeface="Arial"/>
              </a:rPr>
              <a:t>inputs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New HDQ/1-Wire interface for sensors and battery monitor</a:t>
            </a:r>
          </a:p>
        </p:txBody>
      </p:sp>
      <p:sp>
        <p:nvSpPr>
          <p:cNvPr id="248" name="Rounded Rectangle 247"/>
          <p:cNvSpPr/>
          <p:nvPr/>
        </p:nvSpPr>
        <p:spPr>
          <a:xfrm>
            <a:off x="5562600" y="975328"/>
            <a:ext cx="1551428" cy="1739613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PRU-ICSS</a:t>
            </a:r>
          </a:p>
        </p:txBody>
      </p:sp>
      <p:sp>
        <p:nvSpPr>
          <p:cNvPr id="249" name="Rounded Rectangle 248"/>
          <p:cNvSpPr/>
          <p:nvPr/>
        </p:nvSpPr>
        <p:spPr>
          <a:xfrm flipH="1">
            <a:off x="5608726" y="1452070"/>
            <a:ext cx="1462915" cy="119297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Industrial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Communications + Motor Feedback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Protocols 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latin typeface="Calibri" pitchFamily="34" charset="0"/>
                <a:cs typeface="Calibri" pitchFamily="34" charset="0"/>
              </a:rPr>
              <a:t>Sigma  Delta</a:t>
            </a:r>
          </a:p>
        </p:txBody>
      </p:sp>
      <p:pic>
        <p:nvPicPr>
          <p:cNvPr id="250" name="Picture 6" descr="http://blogs.msdn.com/blogfiles/gblock/WindowsLiveWriter/MoreWebClientgoodnessshippingWCSF2.0_C95C/Robotic%20Arm_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7708" b="90000" l="9063" r="90000"/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8854" y="914400"/>
            <a:ext cx="650471" cy="48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Rectangular Callout 250"/>
          <p:cNvSpPr/>
          <p:nvPr/>
        </p:nvSpPr>
        <p:spPr>
          <a:xfrm>
            <a:off x="7239000" y="1905000"/>
            <a:ext cx="1829572" cy="1034016"/>
          </a:xfrm>
          <a:prstGeom prst="wedgeRectCallout">
            <a:avLst>
              <a:gd name="adj1" fmla="val -167327"/>
              <a:gd name="adj2" fmla="val 52201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Display processing off-loads CPU from tasks such as overlay, etc.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Contributes to higher performance than AM335x</a:t>
            </a:r>
          </a:p>
        </p:txBody>
      </p:sp>
      <p:sp>
        <p:nvSpPr>
          <p:cNvPr id="252" name="Rectangular Callout 251"/>
          <p:cNvSpPr/>
          <p:nvPr/>
        </p:nvSpPr>
        <p:spPr>
          <a:xfrm>
            <a:off x="7215554" y="589952"/>
            <a:ext cx="1853018" cy="1181001"/>
          </a:xfrm>
          <a:prstGeom prst="wedgeRectCallout">
            <a:avLst>
              <a:gd name="adj1" fmla="val -64977"/>
              <a:gd name="adj2" fmla="val 26437"/>
            </a:avLst>
          </a:prstGeom>
          <a:gradFill rotWithShape="1">
            <a:gsLst>
              <a:gs pos="0">
                <a:srgbClr val="117788">
                  <a:lumMod val="50000"/>
                </a:srgbClr>
              </a:gs>
              <a:gs pos="80000">
                <a:srgbClr val="117788">
                  <a:lumMod val="75000"/>
                </a:srgbClr>
              </a:gs>
              <a:gs pos="100000">
                <a:srgbClr val="117788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ICSS for industrial protocol acceleration -  enables simultaneous industrial Ethernet protocols and motor feedback protocols.</a:t>
            </a:r>
          </a:p>
        </p:txBody>
      </p:sp>
    </p:spTree>
    <p:extLst>
      <p:ext uri="{BB962C8B-B14F-4D97-AF65-F5344CB8AC3E}">
        <p14:creationId xmlns:p14="http://schemas.microsoft.com/office/powerpoint/2010/main" xmlns="" val="162298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935666" y="1010094"/>
            <a:ext cx="76129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3429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b="0" dirty="0" smtClean="0">
                <a:latin typeface="Calibri" pitchFamily="34" charset="0"/>
              </a:rPr>
              <a:t>ZDN </a:t>
            </a:r>
            <a:r>
              <a:rPr lang="en-US" b="0" dirty="0">
                <a:latin typeface="Calibri" pitchFamily="34" charset="0"/>
              </a:rPr>
              <a:t>Package:</a:t>
            </a:r>
          </a:p>
          <a:p>
            <a:pPr lvl="1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Calibri" pitchFamily="34" charset="0"/>
              </a:rPr>
              <a:t>17x17 </a:t>
            </a:r>
            <a:r>
              <a:rPr lang="en-US" b="0" dirty="0">
                <a:solidFill>
                  <a:srgbClr val="000000"/>
                </a:solidFill>
                <a:latin typeface="Calibri" pitchFamily="34" charset="0"/>
              </a:rPr>
              <a:t>mm 0.65 pitch via channel </a:t>
            </a:r>
            <a:r>
              <a:rPr lang="en-US" b="0" dirty="0" smtClean="0">
                <a:solidFill>
                  <a:srgbClr val="000000"/>
                </a:solidFill>
                <a:latin typeface="Calibri" pitchFamily="34" charset="0"/>
              </a:rPr>
              <a:t>array [0.8 </a:t>
            </a:r>
            <a:r>
              <a:rPr lang="en-US" b="0" dirty="0">
                <a:solidFill>
                  <a:srgbClr val="000000"/>
                </a:solidFill>
                <a:latin typeface="Calibri" pitchFamily="34" charset="0"/>
              </a:rPr>
              <a:t>routable] package</a:t>
            </a:r>
          </a:p>
          <a:p>
            <a:pPr lvl="1"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Calibri" pitchFamily="34" charset="0"/>
              </a:rPr>
              <a:t>Separate VDD_MPU </a:t>
            </a:r>
            <a:r>
              <a:rPr lang="en-US" b="0" dirty="0">
                <a:solidFill>
                  <a:srgbClr val="000000"/>
                </a:solidFill>
                <a:latin typeface="Calibri" pitchFamily="34" charset="0"/>
              </a:rPr>
              <a:t>and </a:t>
            </a:r>
            <a:r>
              <a:rPr lang="en-US" b="0" dirty="0" smtClean="0">
                <a:solidFill>
                  <a:srgbClr val="000000"/>
                </a:solidFill>
                <a:latin typeface="Calibri" pitchFamily="34" charset="0"/>
              </a:rPr>
              <a:t>VDD_CORE</a:t>
            </a:r>
            <a:endParaRPr lang="en-US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27796"/>
            <a:ext cx="3827721" cy="406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0551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Tools and </a:t>
            </a:r>
            <a:r>
              <a:rPr lang="en-US" dirty="0" smtClean="0"/>
              <a:t>Software:</a:t>
            </a:r>
            <a:br>
              <a:rPr lang="en-US" dirty="0" smtClean="0"/>
            </a:br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1111767"/>
          </a:xfrm>
        </p:spPr>
        <p:txBody>
          <a:bodyPr>
            <a:noAutofit/>
          </a:bodyPr>
          <a:lstStyle/>
          <a:p>
            <a:r>
              <a:rPr lang="en-US" dirty="0" smtClean="0"/>
              <a:t>Getting Started </a:t>
            </a:r>
            <a:r>
              <a:rPr lang="en-US" dirty="0"/>
              <a:t>Guide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1800" dirty="0"/>
              <a:t>http://processors.wiki.ti.com/index.php/Sitara_Linux_SDK_Getting_Started_Guide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323" y="1254642"/>
            <a:ext cx="8714000" cy="433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3714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78" r="5265" b="12261"/>
          <a:stretch>
            <a:fillRect/>
          </a:stretch>
        </p:blipFill>
        <p:spPr bwMode="auto">
          <a:xfrm>
            <a:off x="85064" y="95691"/>
            <a:ext cx="8878183" cy="59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0701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42525"/>
            <a:ext cx="8458200" cy="1329071"/>
          </a:xfrm>
        </p:spPr>
        <p:txBody>
          <a:bodyPr/>
          <a:lstStyle/>
          <a:p>
            <a:r>
              <a:rPr lang="en-US" dirty="0" smtClean="0"/>
              <a:t>Software and </a:t>
            </a:r>
            <a:r>
              <a:rPr lang="en-US" dirty="0" smtClean="0"/>
              <a:t>Tools </a:t>
            </a:r>
            <a:r>
              <a:rPr lang="en-US" dirty="0" smtClean="0"/>
              <a:t>Page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http://www.ti.com/lsds/ti/arm/sitara_arm_cortex_a_processor/arm_cortex_a9_core/am437x_arm_cortex_a9/tools_software.page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456660"/>
            <a:ext cx="8969171" cy="461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4726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36545"/>
            <a:ext cx="8458200" cy="920385"/>
          </a:xfrm>
        </p:spPr>
        <p:txBody>
          <a:bodyPr/>
          <a:lstStyle/>
          <a:p>
            <a:r>
              <a:rPr lang="en-US" dirty="0" smtClean="0"/>
              <a:t>Software Product Page </a:t>
            </a:r>
            <a:br>
              <a:rPr lang="en-US" dirty="0" smtClean="0"/>
            </a:br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smtClean="0"/>
              <a:t>software-dl.ti.com/sitara_linux/esd/AM335xSDK/latest/index_FDS.html</a:t>
            </a: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849176"/>
            <a:ext cx="7240793" cy="544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38011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945"/>
          <a:stretch>
            <a:fillRect/>
          </a:stretch>
        </p:blipFill>
        <p:spPr bwMode="auto">
          <a:xfrm>
            <a:off x="65086" y="1303634"/>
            <a:ext cx="8928219" cy="46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31775" y="100343"/>
            <a:ext cx="8458200" cy="814388"/>
          </a:xfrm>
        </p:spPr>
        <p:txBody>
          <a:bodyPr/>
          <a:lstStyle/>
          <a:p>
            <a:r>
              <a:rPr lang="en-US" dirty="0" smtClean="0"/>
              <a:t>Software Product Page </a:t>
            </a:r>
            <a:br>
              <a:rPr lang="en-US" dirty="0" smtClean="0"/>
            </a:br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smtClean="0"/>
              <a:t>software-dl.ti.com/sitara_linux/esd/AM335xSDK/latest/index_FDS.html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412927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38" r="938"/>
          <a:stretch>
            <a:fillRect/>
          </a:stretch>
        </p:blipFill>
        <p:spPr bwMode="auto">
          <a:xfrm>
            <a:off x="180540" y="1679944"/>
            <a:ext cx="8803963" cy="290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Product Page </a:t>
            </a:r>
            <a:br>
              <a:rPr lang="en-US" dirty="0" smtClean="0"/>
            </a:br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smtClean="0"/>
              <a:t>software-dl.ti.com/sitara_linux/esd/AM335xSDK/latest/index_FDS.html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214897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03229"/>
            <a:ext cx="9040678" cy="309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31775" y="100343"/>
            <a:ext cx="8458200" cy="814388"/>
          </a:xfrm>
        </p:spPr>
        <p:txBody>
          <a:bodyPr/>
          <a:lstStyle/>
          <a:p>
            <a:r>
              <a:rPr lang="en-US" dirty="0" smtClean="0"/>
              <a:t>Software Product Page </a:t>
            </a:r>
            <a:br>
              <a:rPr lang="en-US" dirty="0" smtClean="0"/>
            </a:br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smtClean="0"/>
              <a:t>software-dl.ti.com/sitara_linux/esd/AM335xSDK/latest/index_FDS.html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152900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36545"/>
            <a:ext cx="8458200" cy="877851"/>
          </a:xfrm>
        </p:spPr>
        <p:txBody>
          <a:bodyPr/>
          <a:lstStyle/>
          <a:p>
            <a:r>
              <a:rPr lang="en-US" sz="3600" dirty="0"/>
              <a:t>Development Tools</a:t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695"/>
          <a:stretch>
            <a:fillRect/>
          </a:stretch>
        </p:blipFill>
        <p:spPr bwMode="auto">
          <a:xfrm>
            <a:off x="861239" y="919229"/>
            <a:ext cx="7432156" cy="5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8715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/>
          <a:lstStyle/>
          <a:p>
            <a:r>
              <a:rPr lang="en-US" sz="3600" dirty="0"/>
              <a:t>Development </a:t>
            </a:r>
            <a:r>
              <a:rPr lang="en-US" sz="3600" dirty="0" smtClean="0"/>
              <a:t>Tools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1600" dirty="0"/>
              <a:t>http://www.ti.com/lsds/ti/arm/sitara_arm_cortex_a_processor/arm_cortex_a9_core/am437x_arm_cortex_a9/tools_software.page#tools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25" t="8324" b="11098"/>
          <a:stretch>
            <a:fillRect/>
          </a:stretch>
        </p:blipFill>
        <p:spPr bwMode="auto">
          <a:xfrm>
            <a:off x="97261" y="2147886"/>
            <a:ext cx="8925810" cy="267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8864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10976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DE0000"/>
                </a:solidFill>
              </a:rPr>
              <a:t>TI Reference </a:t>
            </a:r>
            <a:r>
              <a:rPr lang="en-US" sz="4400" dirty="0" smtClean="0">
                <a:solidFill>
                  <a:srgbClr val="DE0000"/>
                </a:solidFill>
              </a:rPr>
              <a:t>Designs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DE0000"/>
                </a:solidFill>
              </a:rPr>
              <a:t>http://</a:t>
            </a:r>
            <a:r>
              <a:rPr lang="en-US" sz="2000" dirty="0" smtClean="0">
                <a:solidFill>
                  <a:srgbClr val="DE0000"/>
                </a:solidFill>
              </a:rPr>
              <a:t>www.ti.com/general/docs/refdesignsearchresults.tsp?keyword=am335x</a:t>
            </a:r>
            <a:r>
              <a:rPr lang="en-US" sz="2000" dirty="0">
                <a:solidFill>
                  <a:srgbClr val="DE0000"/>
                </a:solidFill>
              </a:rPr>
              <a:t/>
            </a:r>
            <a:br>
              <a:rPr lang="en-US" sz="2000" dirty="0">
                <a:solidFill>
                  <a:srgbClr val="DE0000"/>
                </a:solidFill>
              </a:rPr>
            </a:br>
            <a:endParaRPr lang="en-US" sz="2000" dirty="0">
              <a:solidFill>
                <a:srgbClr val="DE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541" y="1019174"/>
            <a:ext cx="8583295" cy="268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541" y="4114800"/>
            <a:ext cx="8537369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172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877851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DE0000"/>
                </a:solidFill>
              </a:rPr>
              <a:t>TI Reference Designs </a:t>
            </a:r>
            <a:br>
              <a:rPr lang="en-US" sz="4400" dirty="0" smtClean="0">
                <a:solidFill>
                  <a:srgbClr val="DE0000"/>
                </a:solidFill>
              </a:rPr>
            </a:br>
            <a:r>
              <a:rPr lang="en-US" sz="2000" dirty="0" smtClean="0">
                <a:solidFill>
                  <a:srgbClr val="DE0000"/>
                </a:solidFill>
              </a:rPr>
              <a:t>http://</a:t>
            </a:r>
            <a:r>
              <a:rPr lang="en-US" sz="2000" dirty="0" smtClean="0">
                <a:solidFill>
                  <a:srgbClr val="DE0000"/>
                </a:solidFill>
              </a:rPr>
              <a:t>www.ti.com/general/docs/refdesignsearchresults.tsp?keyword=am437x</a:t>
            </a:r>
            <a:r>
              <a:rPr lang="en-US" sz="2000" dirty="0" smtClean="0">
                <a:solidFill>
                  <a:srgbClr val="DE0000"/>
                </a:solidFill>
              </a:rPr>
              <a:t/>
            </a:r>
            <a:br>
              <a:rPr lang="en-US" sz="2000" dirty="0" smtClean="0">
                <a:solidFill>
                  <a:srgbClr val="DE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609" y="970442"/>
            <a:ext cx="6399576" cy="252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125" y="3817088"/>
            <a:ext cx="8482508" cy="228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2058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Tools and </a:t>
            </a:r>
            <a:r>
              <a:rPr lang="en-US" dirty="0" smtClean="0"/>
              <a:t>Software: Linux SDK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1A5AC0A-F4BD-4464-80DC-A88E0D9F781D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AM437x: A </a:t>
            </a:r>
            <a:r>
              <a:rPr lang="en-US" sz="3200" dirty="0" smtClean="0"/>
              <a:t>Scalable </a:t>
            </a:r>
            <a:r>
              <a:rPr lang="en-US" sz="3200" dirty="0" smtClean="0"/>
              <a:t>P</a:t>
            </a:r>
            <a:r>
              <a:rPr lang="en-US" sz="3200" dirty="0" smtClean="0"/>
              <a:t>latform </a:t>
            </a:r>
            <a:r>
              <a:rPr lang="en-US" sz="3200" dirty="0" smtClean="0"/>
              <a:t>with 4 pin-to-pin </a:t>
            </a:r>
            <a:r>
              <a:rPr lang="en-US" sz="3200" dirty="0" smtClean="0"/>
              <a:t>Compatible Devices</a:t>
            </a:r>
            <a:endParaRPr lang="en-US" sz="3200" dirty="0" smtClean="0"/>
          </a:p>
        </p:txBody>
      </p:sp>
      <p:grpSp>
        <p:nvGrpSpPr>
          <p:cNvPr id="39" name="Group 38"/>
          <p:cNvGrpSpPr/>
          <p:nvPr/>
        </p:nvGrpSpPr>
        <p:grpSpPr>
          <a:xfrm>
            <a:off x="624839" y="1137684"/>
            <a:ext cx="7742983" cy="5110716"/>
            <a:chOff x="624840" y="1295178"/>
            <a:chExt cx="7566660" cy="4953222"/>
          </a:xfrm>
        </p:grpSpPr>
        <p:sp>
          <p:nvSpPr>
            <p:cNvPr id="59" name="Rounded Rectangle 58"/>
            <p:cNvSpPr/>
            <p:nvPr/>
          </p:nvSpPr>
          <p:spPr>
            <a:xfrm>
              <a:off x="663575" y="1468438"/>
              <a:ext cx="7527925" cy="330041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rgbClr val="FFFFFF"/>
                </a:solidFill>
              </a:endParaRPr>
            </a:p>
          </p:txBody>
        </p:sp>
        <p:sp>
          <p:nvSpPr>
            <p:cNvPr id="60" name="Rectangle 80"/>
            <p:cNvSpPr>
              <a:spLocks noChangeArrowheads="1"/>
            </p:cNvSpPr>
            <p:nvPr/>
          </p:nvSpPr>
          <p:spPr bwMode="auto">
            <a:xfrm>
              <a:off x="1798636" y="1295178"/>
              <a:ext cx="1114425" cy="3568921"/>
            </a:xfrm>
            <a:prstGeom prst="rect">
              <a:avLst/>
            </a:prstGeom>
            <a:gradFill rotWithShape="1">
              <a:gsLst>
                <a:gs pos="0">
                  <a:srgbClr val="63CB63"/>
                </a:gs>
                <a:gs pos="100000">
                  <a:srgbClr val="C4EBC4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pPr algn="ctr"/>
              <a:endParaRPr lang="en-US" sz="1000" b="1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sz="1000" b="1" dirty="0" smtClean="0">
                  <a:solidFill>
                    <a:srgbClr val="000000"/>
                  </a:solidFill>
                </a:rPr>
                <a:t>ARM Cortex-A9</a:t>
              </a:r>
              <a:endParaRPr lang="en-US" sz="1000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(MHz)</a:t>
              </a:r>
            </a:p>
          </p:txBody>
        </p:sp>
        <p:sp>
          <p:nvSpPr>
            <p:cNvPr id="61" name="Text Box 9"/>
            <p:cNvSpPr txBox="1">
              <a:spLocks noChangeArrowheads="1"/>
            </p:cNvSpPr>
            <p:nvPr/>
          </p:nvSpPr>
          <p:spPr bwMode="auto">
            <a:xfrm>
              <a:off x="3074987" y="1296062"/>
              <a:ext cx="1057275" cy="3580738"/>
            </a:xfrm>
            <a:prstGeom prst="rect">
              <a:avLst/>
            </a:prstGeom>
            <a:gradFill rotWithShape="1">
              <a:gsLst>
                <a:gs pos="0">
                  <a:srgbClr val="A93AEE"/>
                </a:gs>
                <a:gs pos="100000">
                  <a:srgbClr val="DEB4F9"/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pPr algn="ctr"/>
              <a:endParaRPr lang="en-US" sz="1000" b="1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Graphics</a:t>
              </a:r>
            </a:p>
          </p:txBody>
        </p:sp>
        <p:sp>
          <p:nvSpPr>
            <p:cNvPr id="65" name="Rectangle 292"/>
            <p:cNvSpPr>
              <a:spLocks noChangeArrowheads="1"/>
            </p:cNvSpPr>
            <p:nvPr/>
          </p:nvSpPr>
          <p:spPr bwMode="auto">
            <a:xfrm>
              <a:off x="6453188" y="1295730"/>
              <a:ext cx="1319212" cy="3576307"/>
            </a:xfrm>
            <a:prstGeom prst="rect">
              <a:avLst/>
            </a:prstGeom>
            <a:gradFill rotWithShape="1">
              <a:gsLst>
                <a:gs pos="0">
                  <a:srgbClr val="A93AEE"/>
                </a:gs>
                <a:gs pos="100000">
                  <a:srgbClr val="DEB4F9"/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pPr algn="ctr"/>
              <a:endParaRPr lang="en-US" sz="1000" dirty="0">
                <a:solidFill>
                  <a:srgbClr val="000000"/>
                </a:solidFill>
              </a:endParaRP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Package</a:t>
              </a:r>
            </a:p>
          </p:txBody>
        </p:sp>
        <p:sp>
          <p:nvSpPr>
            <p:cNvPr id="69" name="Rectangle 79"/>
            <p:cNvSpPr>
              <a:spLocks noChangeArrowheads="1"/>
            </p:cNvSpPr>
            <p:nvPr/>
          </p:nvSpPr>
          <p:spPr bwMode="auto">
            <a:xfrm>
              <a:off x="4284662" y="1295400"/>
              <a:ext cx="2039938" cy="3571875"/>
            </a:xfrm>
            <a:prstGeom prst="rect">
              <a:avLst/>
            </a:prstGeom>
            <a:gradFill rotWithShape="1">
              <a:gsLst>
                <a:gs pos="0">
                  <a:srgbClr val="000099"/>
                </a:gs>
                <a:gs pos="100000">
                  <a:srgbClr val="9E9ED8"/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endParaRPr lang="en-US" sz="1000" b="1" dirty="0">
                <a:solidFill>
                  <a:srgbClr val="FFFFFF"/>
                </a:solidFill>
              </a:endParaRPr>
            </a:p>
            <a:p>
              <a:pPr algn="ctr"/>
              <a:r>
                <a:rPr lang="en-US" sz="1000" b="1" dirty="0" smtClean="0">
                  <a:solidFill>
                    <a:srgbClr val="FFFFFF"/>
                  </a:solidFill>
                </a:rPr>
                <a:t>Programmable Real-time Unit &amp; Industrial Communication Sub-System (PRU-ICSS)</a:t>
              </a:r>
              <a:r>
                <a:rPr lang="en-US" sz="1000" baseline="30000" dirty="0" smtClean="0">
                  <a:solidFill>
                    <a:srgbClr val="FFFFFF"/>
                  </a:solidFill>
                </a:rPr>
                <a:t>∆</a:t>
              </a:r>
              <a:endParaRPr lang="en-US" sz="1000" b="1" dirty="0">
                <a:solidFill>
                  <a:srgbClr val="FFFFFF"/>
                </a:solidFill>
              </a:endParaRPr>
            </a:p>
            <a:p>
              <a:pPr algn="ctr"/>
              <a:endParaRPr lang="en-US"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73" name="Rectangle 20" descr="carre bleu"/>
            <p:cNvSpPr>
              <a:spLocks noChangeArrowheads="1"/>
            </p:cNvSpPr>
            <p:nvPr/>
          </p:nvSpPr>
          <p:spPr bwMode="gray">
            <a:xfrm>
              <a:off x="6562725" y="1997075"/>
              <a:ext cx="1057275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 Narrow" pitchFamily="34" charset="0"/>
                </a:rPr>
                <a:t>17x17/0.65</a:t>
              </a: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mm</a:t>
              </a:r>
              <a:r>
                <a:rPr lang="en-US" sz="1000" dirty="0">
                  <a:solidFill>
                    <a:srgbClr val="FFFFFF"/>
                  </a:solidFill>
                  <a:latin typeface="Arial" pitchFamily="34" charset="0"/>
                </a:rPr>
                <a:t> †</a:t>
              </a:r>
              <a:endParaRPr lang="en-US" sz="1000" b="1" dirty="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75" name="Rectangle 13" descr="carre vert"/>
            <p:cNvSpPr>
              <a:spLocks noChangeArrowheads="1"/>
            </p:cNvSpPr>
            <p:nvPr/>
          </p:nvSpPr>
          <p:spPr bwMode="gray">
            <a:xfrm>
              <a:off x="1922462" y="1997075"/>
              <a:ext cx="914400" cy="36512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8</a:t>
              </a: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00/1000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*</a:t>
              </a: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80" name="Rectangle 20" descr="carre bleu"/>
            <p:cNvSpPr>
              <a:spLocks noChangeArrowheads="1"/>
            </p:cNvSpPr>
            <p:nvPr/>
          </p:nvSpPr>
          <p:spPr bwMode="gray">
            <a:xfrm>
              <a:off x="6562725" y="2672743"/>
              <a:ext cx="1057275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 Narrow" pitchFamily="34" charset="0"/>
                </a:rPr>
                <a:t>17x17/0.65</a:t>
              </a: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mm</a:t>
              </a:r>
              <a:r>
                <a:rPr lang="en-US" sz="1000" dirty="0">
                  <a:solidFill>
                    <a:srgbClr val="FFFFFF"/>
                  </a:solidFill>
                  <a:latin typeface="Arial" pitchFamily="34" charset="0"/>
                </a:rPr>
                <a:t> †</a:t>
              </a:r>
              <a:endParaRPr lang="en-US" sz="1000" b="1" dirty="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82" name="Rectangle 13" descr="carre vert"/>
            <p:cNvSpPr>
              <a:spLocks noChangeArrowheads="1"/>
            </p:cNvSpPr>
            <p:nvPr/>
          </p:nvSpPr>
          <p:spPr bwMode="gray">
            <a:xfrm>
              <a:off x="1922462" y="2690999"/>
              <a:ext cx="914400" cy="36512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8</a:t>
              </a: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00/1000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*</a:t>
              </a:r>
            </a:p>
          </p:txBody>
        </p:sp>
        <p:sp>
          <p:nvSpPr>
            <p:cNvPr id="83" name="Rectangle 20" descr="carre bleu"/>
            <p:cNvSpPr>
              <a:spLocks noChangeArrowheads="1"/>
            </p:cNvSpPr>
            <p:nvPr/>
          </p:nvSpPr>
          <p:spPr bwMode="gray">
            <a:xfrm>
              <a:off x="3156902" y="2691354"/>
              <a:ext cx="914400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342900" indent="-342900" algn="ctr">
                <a:lnSpc>
                  <a:spcPct val="85000"/>
                </a:lnSpc>
              </a:pP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3D graphics</a:t>
              </a:r>
            </a:p>
          </p:txBody>
        </p:sp>
        <p:sp>
          <p:nvSpPr>
            <p:cNvPr id="84" name="Rectangle 20" descr="carre bleu"/>
            <p:cNvSpPr>
              <a:spLocks noChangeArrowheads="1"/>
            </p:cNvSpPr>
            <p:nvPr/>
          </p:nvSpPr>
          <p:spPr bwMode="gray">
            <a:xfrm>
              <a:off x="6562725" y="3423478"/>
              <a:ext cx="1057275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 Narrow" pitchFamily="34" charset="0"/>
                </a:rPr>
                <a:t>17x17/0.65</a:t>
              </a: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mm</a:t>
              </a:r>
              <a:r>
                <a:rPr lang="en-US" sz="1000" dirty="0">
                  <a:solidFill>
                    <a:srgbClr val="FFFFFF"/>
                  </a:solidFill>
                  <a:latin typeface="Arial" pitchFamily="34" charset="0"/>
                </a:rPr>
                <a:t> †</a:t>
              </a:r>
              <a:endParaRPr lang="en-US" sz="1000" b="1" dirty="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86" name="Rectangle 13" descr="carre vert"/>
            <p:cNvSpPr>
              <a:spLocks noChangeArrowheads="1"/>
            </p:cNvSpPr>
            <p:nvPr/>
          </p:nvSpPr>
          <p:spPr bwMode="gray">
            <a:xfrm>
              <a:off x="1922462" y="3423478"/>
              <a:ext cx="914400" cy="36512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8</a:t>
              </a: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00/1000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*</a:t>
              </a:r>
            </a:p>
          </p:txBody>
        </p:sp>
        <p:sp>
          <p:nvSpPr>
            <p:cNvPr id="87" name="Rectangle 20" descr="carre bleu"/>
            <p:cNvSpPr>
              <a:spLocks noChangeArrowheads="1"/>
            </p:cNvSpPr>
            <p:nvPr/>
          </p:nvSpPr>
          <p:spPr bwMode="gray">
            <a:xfrm>
              <a:off x="6562725" y="4114800"/>
              <a:ext cx="1057275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Arial Narrow" pitchFamily="34" charset="0"/>
                </a:rPr>
                <a:t>17x17/0.65</a:t>
              </a: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mm</a:t>
              </a:r>
              <a:r>
                <a:rPr lang="en-US" sz="1000" dirty="0">
                  <a:solidFill>
                    <a:srgbClr val="FFFFFF"/>
                  </a:solidFill>
                  <a:latin typeface="Arial" pitchFamily="34" charset="0"/>
                </a:rPr>
                <a:t> †</a:t>
              </a:r>
              <a:endParaRPr lang="en-US" sz="1000" b="1" dirty="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89" name="Rectangle 13" descr="carre vert"/>
            <p:cNvSpPr>
              <a:spLocks noChangeArrowheads="1"/>
            </p:cNvSpPr>
            <p:nvPr/>
          </p:nvSpPr>
          <p:spPr bwMode="gray">
            <a:xfrm>
              <a:off x="1922462" y="4114800"/>
              <a:ext cx="914400" cy="36512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8</a:t>
              </a: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00/1000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*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24840" y="2259049"/>
              <a:ext cx="369332" cy="1703351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Arial"/>
                  <a:cs typeface="+mn-cs"/>
                </a:rPr>
                <a:t>Pin-to-Pin Compatible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772400" y="2286000"/>
              <a:ext cx="369888" cy="1622425"/>
            </a:xfrm>
            <a:prstGeom prst="rect">
              <a:avLst/>
            </a:prstGeom>
            <a:noFill/>
          </p:spPr>
          <p:txBody>
            <a:bodyPr vert="vert"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Arial"/>
                  <a:cs typeface="+mn-cs"/>
                </a:rPr>
                <a:t>Software Compatible</a:t>
              </a:r>
            </a:p>
          </p:txBody>
        </p:sp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1031941" y="1905000"/>
              <a:ext cx="644459" cy="554797"/>
              <a:chOff x="949325" y="2268538"/>
              <a:chExt cx="522288" cy="481012"/>
            </a:xfrm>
          </p:grpSpPr>
          <p:pic>
            <p:nvPicPr>
              <p:cNvPr id="93" name="Picture 216" descr="2008_chip copy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68375" y="2268538"/>
                <a:ext cx="481013" cy="48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4" name="Text Box 218"/>
              <p:cNvSpPr txBox="1">
                <a:spLocks noChangeArrowheads="1"/>
              </p:cNvSpPr>
              <p:nvPr/>
            </p:nvSpPr>
            <p:spPr bwMode="auto">
              <a:xfrm>
                <a:off x="949325" y="2332817"/>
                <a:ext cx="522288" cy="21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00" b="1" dirty="0" smtClean="0">
                    <a:solidFill>
                      <a:srgbClr val="FFFFFF"/>
                    </a:solidFill>
                    <a:latin typeface="Arial Narrow" pitchFamily="34" charset="0"/>
                  </a:rPr>
                  <a:t>AM4379</a:t>
                </a:r>
                <a:endParaRPr lang="en-US" sz="1000" b="1" baseline="30000" dirty="0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031941" y="2617215"/>
              <a:ext cx="644459" cy="554797"/>
              <a:chOff x="955675" y="3290888"/>
              <a:chExt cx="522288" cy="481012"/>
            </a:xfrm>
          </p:grpSpPr>
          <p:pic>
            <p:nvPicPr>
              <p:cNvPr id="99" name="Picture 216" descr="2008_chip copy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74725" y="3290888"/>
                <a:ext cx="481013" cy="48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0" name="Text Box 218"/>
              <p:cNvSpPr txBox="1">
                <a:spLocks noChangeArrowheads="1"/>
              </p:cNvSpPr>
              <p:nvPr/>
            </p:nvSpPr>
            <p:spPr bwMode="auto">
              <a:xfrm>
                <a:off x="955675" y="3355167"/>
                <a:ext cx="522288" cy="21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00" b="1" dirty="0" smtClean="0">
                    <a:solidFill>
                      <a:srgbClr val="FFFFFF"/>
                    </a:solidFill>
                    <a:latin typeface="Arial Narrow" pitchFamily="34" charset="0"/>
                  </a:rPr>
                  <a:t>AM4378</a:t>
                </a:r>
                <a:endParaRPr lang="en-US" sz="1000" b="1" baseline="30000" dirty="0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1031941" y="3331403"/>
              <a:ext cx="644459" cy="554797"/>
              <a:chOff x="962025" y="3802063"/>
              <a:chExt cx="522288" cy="481012"/>
            </a:xfrm>
          </p:grpSpPr>
          <p:pic>
            <p:nvPicPr>
              <p:cNvPr id="102" name="Picture 216" descr="2008_chip copy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81075" y="3802063"/>
                <a:ext cx="481013" cy="48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" name="Text Box 218"/>
              <p:cNvSpPr txBox="1">
                <a:spLocks noChangeArrowheads="1"/>
              </p:cNvSpPr>
              <p:nvPr/>
            </p:nvSpPr>
            <p:spPr bwMode="auto">
              <a:xfrm>
                <a:off x="962025" y="3866342"/>
                <a:ext cx="522288" cy="21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00" b="1" dirty="0" smtClean="0">
                    <a:solidFill>
                      <a:srgbClr val="FFFFFF"/>
                    </a:solidFill>
                    <a:latin typeface="Arial Narrow" pitchFamily="34" charset="0"/>
                  </a:rPr>
                  <a:t>AM4377</a:t>
                </a:r>
                <a:endParaRPr lang="en-US" sz="1000" b="1" baseline="30000" dirty="0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1031941" y="4038600"/>
              <a:ext cx="644459" cy="554797"/>
              <a:chOff x="962025" y="4316413"/>
              <a:chExt cx="522288" cy="481012"/>
            </a:xfrm>
          </p:grpSpPr>
          <p:pic>
            <p:nvPicPr>
              <p:cNvPr id="105" name="Picture 216" descr="2008_chip copy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81075" y="4316413"/>
                <a:ext cx="481013" cy="481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6" name="Text Box 218"/>
              <p:cNvSpPr txBox="1">
                <a:spLocks noChangeArrowheads="1"/>
              </p:cNvSpPr>
              <p:nvPr/>
            </p:nvSpPr>
            <p:spPr bwMode="auto">
              <a:xfrm>
                <a:off x="962025" y="4380692"/>
                <a:ext cx="522288" cy="21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00" b="1" dirty="0" smtClean="0">
                    <a:solidFill>
                      <a:srgbClr val="FFFFFF"/>
                    </a:solidFill>
                    <a:latin typeface="Arial Narrow" pitchFamily="34" charset="0"/>
                  </a:rPr>
                  <a:t>AM4376</a:t>
                </a:r>
                <a:endParaRPr lang="en-US" sz="1000" b="1" baseline="30000" dirty="0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107" name="Rectangle 20" descr="carre bleu"/>
            <p:cNvSpPr>
              <a:spLocks noChangeArrowheads="1"/>
            </p:cNvSpPr>
            <p:nvPr/>
          </p:nvSpPr>
          <p:spPr bwMode="gray">
            <a:xfrm>
              <a:off x="4343400" y="1997075"/>
              <a:ext cx="1924050" cy="365125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endPara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  <a:p>
              <a:pPr algn="ctr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PRU-ICSS + </a:t>
              </a:r>
              <a:r>
                <a:rPr lang="en-US" sz="1100" b="1" dirty="0" err="1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EtherCAT</a:t>
              </a:r>
              <a:r>
                <a:rPr lang="en-US" sz="1100" b="1" baseline="30000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®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 slave</a:t>
              </a:r>
            </a:p>
            <a:p>
              <a:pPr algn="ctr">
                <a:lnSpc>
                  <a:spcPct val="85000"/>
                </a:lnSpc>
              </a:pPr>
              <a:endPara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109" name="AutoShape 10"/>
            <p:cNvSpPr>
              <a:spLocks noChangeArrowheads="1"/>
            </p:cNvSpPr>
            <p:nvPr/>
          </p:nvSpPr>
          <p:spPr bwMode="auto">
            <a:xfrm>
              <a:off x="2057400" y="5029200"/>
              <a:ext cx="4953000" cy="419100"/>
            </a:xfrm>
            <a:prstGeom prst="rect">
              <a:avLst/>
            </a:prstGeom>
            <a:solidFill>
              <a:srgbClr val="2160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57150" indent="-57150">
                <a:buClr>
                  <a:srgbClr val="FF0000"/>
                </a:buClr>
                <a:buSzPct val="140000"/>
              </a:pPr>
              <a:r>
                <a:rPr lang="en-US" sz="1100" baseline="30000" dirty="0">
                  <a:solidFill>
                    <a:srgbClr val="FFFFFF"/>
                  </a:solidFill>
                </a:rPr>
                <a:t>∆ </a:t>
              </a:r>
              <a:r>
                <a:rPr lang="en-US" sz="1100" dirty="0">
                  <a:solidFill>
                    <a:srgbClr val="FFFFFF"/>
                  </a:solidFill>
                </a:rPr>
                <a:t>PRU-ICSS is </a:t>
              </a:r>
              <a:r>
                <a:rPr lang="en-US" sz="1100" dirty="0" smtClean="0">
                  <a:solidFill>
                    <a:srgbClr val="FFFFFF"/>
                  </a:solidFill>
                </a:rPr>
                <a:t>commonly used </a:t>
              </a:r>
              <a:r>
                <a:rPr lang="en-US" sz="1100" dirty="0">
                  <a:solidFill>
                    <a:srgbClr val="FFFFFF"/>
                  </a:solidFill>
                </a:rPr>
                <a:t>for slave industrial communication protocols such as PROFIBUS, PROFINET</a:t>
              </a:r>
              <a:r>
                <a:rPr lang="en-US" sz="1100" baseline="30000" dirty="0">
                  <a:solidFill>
                    <a:srgbClr val="FFFFFF"/>
                  </a:solidFill>
                </a:rPr>
                <a:t>®</a:t>
              </a:r>
              <a:r>
                <a:rPr lang="en-US" sz="1100" dirty="0">
                  <a:solidFill>
                    <a:srgbClr val="FFFFFF"/>
                  </a:solidFill>
                </a:rPr>
                <a:t>, </a:t>
              </a:r>
              <a:r>
                <a:rPr lang="en-US" sz="1100" dirty="0" err="1">
                  <a:solidFill>
                    <a:srgbClr val="FFFFFF"/>
                  </a:solidFill>
                </a:rPr>
                <a:t>Powerlink</a:t>
              </a:r>
              <a:r>
                <a:rPr lang="en-US" sz="1100" dirty="0">
                  <a:solidFill>
                    <a:srgbClr val="FFFFFF"/>
                  </a:solidFill>
                </a:rPr>
                <a:t>, Ethernet/IP™ and </a:t>
              </a:r>
              <a:r>
                <a:rPr lang="en-US" sz="1100" dirty="0" err="1">
                  <a:solidFill>
                    <a:srgbClr val="FFFFFF"/>
                  </a:solidFill>
                </a:rPr>
                <a:t>EnDat</a:t>
              </a:r>
              <a:endParaRPr lang="en-US" sz="1100" dirty="0">
                <a:solidFill>
                  <a:srgbClr val="FFFFFF"/>
                </a:solidFill>
              </a:endParaRPr>
            </a:p>
          </p:txBody>
        </p:sp>
        <p:sp>
          <p:nvSpPr>
            <p:cNvPr id="110" name="AutoShape 10"/>
            <p:cNvSpPr>
              <a:spLocks noChangeArrowheads="1"/>
            </p:cNvSpPr>
            <p:nvPr/>
          </p:nvSpPr>
          <p:spPr bwMode="auto">
            <a:xfrm>
              <a:off x="2057400" y="5562600"/>
              <a:ext cx="4953000" cy="381000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114300" indent="-114300">
                <a:buClr>
                  <a:srgbClr val="FF0000"/>
                </a:buClr>
                <a:buSzPct val="140000"/>
              </a:pPr>
              <a:r>
                <a:rPr lang="en-US" sz="1100" dirty="0">
                  <a:solidFill>
                    <a:srgbClr val="FFFFFF"/>
                  </a:solidFill>
                </a:rPr>
                <a:t>† Via Channel Array technology provides 0.8mm-pitch effective layout routing rules.</a:t>
              </a:r>
            </a:p>
          </p:txBody>
        </p:sp>
        <p:sp>
          <p:nvSpPr>
            <p:cNvPr id="111" name="TextBox 1"/>
            <p:cNvSpPr txBox="1">
              <a:spLocks noChangeArrowheads="1"/>
            </p:cNvSpPr>
            <p:nvPr/>
          </p:nvSpPr>
          <p:spPr bwMode="auto">
            <a:xfrm>
              <a:off x="4997450" y="6002338"/>
              <a:ext cx="2012950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*pending silicon characterization</a:t>
              </a:r>
            </a:p>
          </p:txBody>
        </p:sp>
        <p:sp>
          <p:nvSpPr>
            <p:cNvPr id="56" name="Rectangle 20" descr="carre bleu"/>
            <p:cNvSpPr>
              <a:spLocks noChangeArrowheads="1"/>
            </p:cNvSpPr>
            <p:nvPr/>
          </p:nvSpPr>
          <p:spPr bwMode="gray">
            <a:xfrm>
              <a:off x="3141662" y="1997075"/>
              <a:ext cx="914400" cy="36512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342900" indent="-342900" algn="ctr">
                <a:lnSpc>
                  <a:spcPct val="85000"/>
                </a:lnSpc>
              </a:pPr>
              <a:r>
                <a:rPr lang="en-US" sz="10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3D graphics</a:t>
              </a:r>
            </a:p>
          </p:txBody>
        </p:sp>
        <p:sp>
          <p:nvSpPr>
            <p:cNvPr id="58" name="Rectangle 20" descr="carre bleu"/>
            <p:cNvSpPr>
              <a:spLocks noChangeArrowheads="1"/>
            </p:cNvSpPr>
            <p:nvPr/>
          </p:nvSpPr>
          <p:spPr bwMode="gray">
            <a:xfrm>
              <a:off x="4343400" y="2690999"/>
              <a:ext cx="1924050" cy="365125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PRU-ICSS</a:t>
              </a:r>
              <a:endPara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37" name="Rectangle 20" descr="carre bleu"/>
            <p:cNvSpPr>
              <a:spLocks noChangeArrowheads="1"/>
            </p:cNvSpPr>
            <p:nvPr/>
          </p:nvSpPr>
          <p:spPr bwMode="gray">
            <a:xfrm>
              <a:off x="4332922" y="4112739"/>
              <a:ext cx="1924050" cy="365125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 smtClean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PRU-ICSS</a:t>
              </a:r>
              <a:endParaRPr lang="en-US" sz="1100" b="1" dirty="0">
                <a:solidFill>
                  <a:srgbClr val="FFFFFF"/>
                </a:solidFill>
                <a:latin typeface="Arial Narrow" pitchFamily="34" charset="0"/>
                <a:ea typeface="ＭＳ Ｐゴシック" pitchFamily="34" charset="-128"/>
              </a:endParaRPr>
            </a:p>
          </p:txBody>
        </p:sp>
        <p:sp>
          <p:nvSpPr>
            <p:cNvPr id="38" name="Rectangle 20" descr="carre bleu"/>
            <p:cNvSpPr>
              <a:spLocks noChangeArrowheads="1"/>
            </p:cNvSpPr>
            <p:nvPr/>
          </p:nvSpPr>
          <p:spPr bwMode="gray">
            <a:xfrm>
              <a:off x="4362450" y="3444875"/>
              <a:ext cx="1924050" cy="365125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PRU-ICSS + </a:t>
              </a:r>
              <a:r>
                <a:rPr lang="en-US" sz="1100" b="1" dirty="0" err="1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EtherCAT</a:t>
              </a:r>
              <a:r>
                <a:rPr lang="en-US" sz="1100" b="1" baseline="30000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®</a:t>
              </a:r>
              <a:r>
                <a:rPr lang="en-US" sz="1100" b="1" dirty="0">
                  <a:solidFill>
                    <a:srgbClr val="FFFFFF"/>
                  </a:solidFill>
                  <a:latin typeface="Arial Narrow" pitchFamily="34" charset="0"/>
                  <a:ea typeface="ＭＳ Ｐゴシック" pitchFamily="34" charset="-128"/>
                </a:rPr>
                <a:t> slave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8790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154" y="1531088"/>
            <a:ext cx="8429404" cy="319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5714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</a:t>
            </a:r>
            <a:r>
              <a:rPr lang="en-US" dirty="0" smtClean="0">
                <a:solidFill>
                  <a:schemeClr val="tx2"/>
                </a:solidFill>
              </a:rPr>
              <a:t>Directories </a:t>
            </a:r>
            <a:r>
              <a:rPr lang="en-US" dirty="0" smtClean="0">
                <a:solidFill>
                  <a:schemeClr val="tx2"/>
                </a:solidFill>
              </a:rPr>
              <a:t>(1)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727" y="942152"/>
            <a:ext cx="7167896" cy="304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727" y="4189232"/>
            <a:ext cx="7199892" cy="128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7143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142875"/>
            <a:ext cx="8458200" cy="75139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Linux SDK </a:t>
            </a:r>
            <a:r>
              <a:rPr lang="en-US" dirty="0" smtClean="0">
                <a:solidFill>
                  <a:schemeClr val="tx2"/>
                </a:solidFill>
              </a:rPr>
              <a:t>Directories </a:t>
            </a:r>
            <a:r>
              <a:rPr lang="en-US" dirty="0" smtClean="0">
                <a:solidFill>
                  <a:schemeClr val="tx2"/>
                </a:solidFill>
              </a:rPr>
              <a:t>(2)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4999" y="1190845"/>
            <a:ext cx="8232558" cy="163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447" y="3583172"/>
            <a:ext cx="8297773" cy="171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84438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Tools and Software:</a:t>
            </a:r>
            <a:br>
              <a:rPr lang="en-US" dirty="0" smtClean="0"/>
            </a:br>
            <a:r>
              <a:rPr lang="en-US" dirty="0" smtClean="0"/>
              <a:t>Development Platforms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Sitara</a:t>
            </a:r>
            <a:r>
              <a:rPr lang="en-US" dirty="0" smtClean="0"/>
              <a:t> Device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3" y="1170137"/>
            <a:ext cx="8879701" cy="468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220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AM335x </a:t>
            </a:r>
            <a:r>
              <a:rPr lang="en-US" dirty="0"/>
              <a:t>Development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0521C-F793-4067-BB07-C7AF74E21EF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977" y="1637393"/>
            <a:ext cx="8706282" cy="334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203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EVMs and Development Tools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762000" y="609600"/>
            <a:ext cx="7543800" cy="5638800"/>
            <a:chOff x="762000" y="609600"/>
            <a:chExt cx="7543800" cy="5638800"/>
          </a:xfrm>
        </p:grpSpPr>
        <p:sp>
          <p:nvSpPr>
            <p:cNvPr id="14340" name="Rectangle 2"/>
            <p:cNvSpPr>
              <a:spLocks noChangeArrowheads="1"/>
            </p:cNvSpPr>
            <p:nvPr/>
          </p:nvSpPr>
          <p:spPr bwMode="auto">
            <a:xfrm>
              <a:off x="2255998" y="609601"/>
              <a:ext cx="1898650" cy="5138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29906" y="609601"/>
              <a:ext cx="1898650" cy="5138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397455" y="609601"/>
              <a:ext cx="1898650" cy="5138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55390" y="609600"/>
              <a:ext cx="1899867" cy="307773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srgbClr val="FFFFFF"/>
                  </a:solidFill>
                </a:rPr>
                <a:t>TMDXEVM437X</a:t>
              </a: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329298" y="609600"/>
              <a:ext cx="1899867" cy="307773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8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srgbClr val="FFFFFF"/>
                  </a:solidFill>
                </a:rPr>
                <a:t>TMDXSK437X</a:t>
              </a: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14353" name="Rectangle 17"/>
            <p:cNvSpPr>
              <a:spLocks noChangeArrowheads="1"/>
            </p:cNvSpPr>
            <p:nvPr/>
          </p:nvSpPr>
          <p:spPr bwMode="auto">
            <a:xfrm>
              <a:off x="762000" y="2051050"/>
              <a:ext cx="7543800" cy="33813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54" name="TextBox 18"/>
            <p:cNvSpPr txBox="1">
              <a:spLocks noChangeArrowheads="1"/>
            </p:cNvSpPr>
            <p:nvPr/>
          </p:nvSpPr>
          <p:spPr bwMode="auto">
            <a:xfrm>
              <a:off x="2367917" y="2089149"/>
              <a:ext cx="167481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100" b="1" dirty="0">
                  <a:solidFill>
                    <a:srgbClr val="000000"/>
                  </a:solidFill>
                </a:rPr>
                <a:t>AM4378 – Up to 1GHz</a:t>
              </a:r>
            </a:p>
          </p:txBody>
        </p:sp>
        <p:sp>
          <p:nvSpPr>
            <p:cNvPr id="14355" name="TextBox 19"/>
            <p:cNvSpPr txBox="1">
              <a:spLocks noChangeArrowheads="1"/>
            </p:cNvSpPr>
            <p:nvPr/>
          </p:nvSpPr>
          <p:spPr bwMode="auto">
            <a:xfrm>
              <a:off x="4447381" y="2089149"/>
              <a:ext cx="16637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100" b="1" dirty="0">
                  <a:solidFill>
                    <a:srgbClr val="000000"/>
                  </a:solidFill>
                </a:rPr>
                <a:t>AM4378 – Up to 1GHz</a:t>
              </a:r>
            </a:p>
          </p:txBody>
        </p:sp>
        <p:sp>
          <p:nvSpPr>
            <p:cNvPr id="14356" name="TextBox 21"/>
            <p:cNvSpPr txBox="1">
              <a:spLocks noChangeArrowheads="1"/>
            </p:cNvSpPr>
            <p:nvPr/>
          </p:nvSpPr>
          <p:spPr bwMode="auto">
            <a:xfrm>
              <a:off x="6513343" y="2089149"/>
              <a:ext cx="166687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AM4379 </a:t>
              </a:r>
              <a:r>
                <a:rPr lang="en-US" sz="1100" b="1" dirty="0">
                  <a:solidFill>
                    <a:srgbClr val="000000"/>
                  </a:solidFill>
                </a:rPr>
                <a:t>– Up to 1GHz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62000" y="2441575"/>
              <a:ext cx="7543800" cy="338137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58" name="TextBox 24"/>
            <p:cNvSpPr txBox="1">
              <a:spLocks noChangeArrowheads="1"/>
            </p:cNvSpPr>
            <p:nvPr/>
          </p:nvSpPr>
          <p:spPr bwMode="auto">
            <a:xfrm>
              <a:off x="2306004" y="2479674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2GB DDR3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59" name="TextBox 25"/>
            <p:cNvSpPr txBox="1">
              <a:spLocks noChangeArrowheads="1"/>
            </p:cNvSpPr>
            <p:nvPr/>
          </p:nvSpPr>
          <p:spPr bwMode="auto">
            <a:xfrm>
              <a:off x="4382294" y="2479674"/>
              <a:ext cx="179387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1GB DDR3L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60" name="TextBox 27"/>
            <p:cNvSpPr txBox="1">
              <a:spLocks noChangeArrowheads="1"/>
            </p:cNvSpPr>
            <p:nvPr/>
          </p:nvSpPr>
          <p:spPr bwMode="auto">
            <a:xfrm>
              <a:off x="6447461" y="2479674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1GB </a:t>
              </a:r>
              <a:r>
                <a:rPr lang="en-US" sz="1100" b="1" dirty="0">
                  <a:solidFill>
                    <a:srgbClr val="FFFFFF"/>
                  </a:solidFill>
                </a:rPr>
                <a:t>DDR3</a:t>
              </a:r>
            </a:p>
          </p:txBody>
        </p:sp>
        <p:sp>
          <p:nvSpPr>
            <p:cNvPr id="14361" name="Rectangle 29"/>
            <p:cNvSpPr>
              <a:spLocks noChangeArrowheads="1"/>
            </p:cNvSpPr>
            <p:nvPr/>
          </p:nvSpPr>
          <p:spPr bwMode="auto">
            <a:xfrm>
              <a:off x="762000" y="2827337"/>
              <a:ext cx="7543800" cy="338138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62" name="TextBox 30"/>
            <p:cNvSpPr txBox="1">
              <a:spLocks noChangeArrowheads="1"/>
            </p:cNvSpPr>
            <p:nvPr/>
          </p:nvSpPr>
          <p:spPr bwMode="auto">
            <a:xfrm>
              <a:off x="2306004" y="2865437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000000"/>
                  </a:solidFill>
                </a:rPr>
                <a:t>7” </a:t>
              </a:r>
              <a:r>
                <a:rPr lang="en-US" sz="1100" b="1" dirty="0" smtClean="0">
                  <a:solidFill>
                    <a:srgbClr val="000000"/>
                  </a:solidFill>
                </a:rPr>
                <a:t>Cap Touch / LCD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63" name="TextBox 31"/>
            <p:cNvSpPr txBox="1">
              <a:spLocks noChangeArrowheads="1"/>
            </p:cNvSpPr>
            <p:nvPr/>
          </p:nvSpPr>
          <p:spPr bwMode="auto">
            <a:xfrm>
              <a:off x="4252913" y="2865437"/>
              <a:ext cx="2052637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000000"/>
                  </a:solidFill>
                </a:rPr>
                <a:t>4.3” </a:t>
              </a:r>
              <a:r>
                <a:rPr lang="en-US" sz="1100" b="1" dirty="0" smtClean="0">
                  <a:solidFill>
                    <a:srgbClr val="000000"/>
                  </a:solidFill>
                </a:rPr>
                <a:t>Cap Touch / LCD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64" name="TextBox 33"/>
            <p:cNvSpPr txBox="1">
              <a:spLocks noChangeArrowheads="1"/>
            </p:cNvSpPr>
            <p:nvPr/>
          </p:nvSpPr>
          <p:spPr bwMode="auto">
            <a:xfrm>
              <a:off x="6444286" y="2865438"/>
              <a:ext cx="180498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None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62000" y="5409697"/>
              <a:ext cx="7543800" cy="338138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66" name="TextBox 36"/>
            <p:cNvSpPr txBox="1">
              <a:spLocks noChangeArrowheads="1"/>
            </p:cNvSpPr>
            <p:nvPr/>
          </p:nvSpPr>
          <p:spPr bwMode="auto">
            <a:xfrm>
              <a:off x="2306004" y="5447797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2Q 2014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67" name="TextBox 37"/>
            <p:cNvSpPr txBox="1">
              <a:spLocks noChangeArrowheads="1"/>
            </p:cNvSpPr>
            <p:nvPr/>
          </p:nvSpPr>
          <p:spPr bwMode="auto">
            <a:xfrm>
              <a:off x="4382294" y="5447797"/>
              <a:ext cx="179387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4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Q 2014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68" name="TextBox 39"/>
            <p:cNvSpPr txBox="1">
              <a:spLocks noChangeArrowheads="1"/>
            </p:cNvSpPr>
            <p:nvPr/>
          </p:nvSpPr>
          <p:spPr bwMode="auto">
            <a:xfrm>
              <a:off x="6447461" y="5447797"/>
              <a:ext cx="179863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3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Q 2014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62000" y="3949197"/>
              <a:ext cx="7543800" cy="1050925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73" name="TextBox 47"/>
            <p:cNvSpPr txBox="1">
              <a:spLocks noChangeArrowheads="1"/>
            </p:cNvSpPr>
            <p:nvPr/>
          </p:nvSpPr>
          <p:spPr bwMode="auto">
            <a:xfrm>
              <a:off x="2306004" y="3904327"/>
              <a:ext cx="1798638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2x Camera modules</a:t>
              </a:r>
              <a:endParaRPr lang="en-US" sz="1100" b="1" dirty="0">
                <a:solidFill>
                  <a:srgbClr val="FFFFFF"/>
                </a:solidFill>
              </a:endParaRPr>
            </a:p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1x Gb Ethernet port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NAND/</a:t>
              </a:r>
              <a:r>
                <a:rPr lang="en-US" sz="1100" b="1" dirty="0" err="1" smtClean="0">
                  <a:solidFill>
                    <a:srgbClr val="FFFFFF"/>
                  </a:solidFill>
                </a:rPr>
                <a:t>eMMC</a:t>
              </a:r>
              <a:endParaRPr lang="en-US" sz="1100" b="1" dirty="0">
                <a:solidFill>
                  <a:srgbClr val="FFFFFF"/>
                </a:solidFill>
              </a:endParaRPr>
            </a:p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2x 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DCAN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HDMI/LCD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In/Out audio</a:t>
              </a:r>
              <a:endParaRPr lang="en-US" sz="1100" b="1" dirty="0">
                <a:solidFill>
                  <a:srgbClr val="FFFFFF"/>
                </a:solidFill>
              </a:endParaRPr>
            </a:p>
            <a:p>
              <a:pPr algn="ctr" eaLnBrk="1" hangingPunct="1"/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74" name="TextBox 48"/>
            <p:cNvSpPr txBox="1">
              <a:spLocks noChangeArrowheads="1"/>
            </p:cNvSpPr>
            <p:nvPr/>
          </p:nvSpPr>
          <p:spPr bwMode="auto">
            <a:xfrm>
              <a:off x="4382294" y="3921204"/>
              <a:ext cx="1793875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1x </a:t>
              </a:r>
              <a:r>
                <a:rPr lang="en-US" sz="1100" b="1" dirty="0">
                  <a:solidFill>
                    <a:srgbClr val="FFFFFF"/>
                  </a:solidFill>
                </a:rPr>
                <a:t>C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amera module</a:t>
              </a:r>
              <a:endParaRPr lang="en-US" sz="1100" b="1" dirty="0">
                <a:solidFill>
                  <a:srgbClr val="FFFFFF"/>
                </a:solidFill>
              </a:endParaRPr>
            </a:p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2x Gb Ethernet </a:t>
              </a:r>
              <a:r>
                <a:rPr lang="en-US" sz="1100" b="1" dirty="0" smtClean="0">
                  <a:solidFill>
                    <a:srgbClr val="FFFFFF"/>
                  </a:solidFill>
                </a:rPr>
                <a:t>ports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QSPI-NOR Flash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No DCAN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LCD only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In/Out audio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75" name="TextBox 50"/>
            <p:cNvSpPr txBox="1">
              <a:spLocks noChangeArrowheads="1"/>
            </p:cNvSpPr>
            <p:nvPr/>
          </p:nvSpPr>
          <p:spPr bwMode="auto">
            <a:xfrm>
              <a:off x="6447461" y="3904327"/>
              <a:ext cx="1798638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1x Camera module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QSPI-NOR Flash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1x Gb Ethernet</a:t>
              </a:r>
            </a:p>
            <a:p>
              <a:pPr algn="ctr" eaLnBrk="1" hangingPunct="1"/>
              <a:r>
                <a:rPr lang="en-US" sz="1100" b="1" dirty="0">
                  <a:solidFill>
                    <a:srgbClr val="FFFFFF"/>
                  </a:solidFill>
                </a:rPr>
                <a:t>PWM &amp; ADC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No display</a:t>
              </a:r>
            </a:p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2x </a:t>
              </a:r>
              <a:r>
                <a:rPr lang="en-US" sz="1100" b="1" dirty="0">
                  <a:solidFill>
                    <a:srgbClr val="FFFFFF"/>
                  </a:solidFill>
                </a:rPr>
                <a:t>Industrial Ethernet</a:t>
              </a:r>
            </a:p>
            <a:p>
              <a:pPr algn="ctr" eaLnBrk="1" hangingPunct="1"/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76" name="Rectangle 52"/>
            <p:cNvSpPr>
              <a:spLocks noChangeArrowheads="1"/>
            </p:cNvSpPr>
            <p:nvPr/>
          </p:nvSpPr>
          <p:spPr bwMode="auto">
            <a:xfrm>
              <a:off x="762000" y="5047127"/>
              <a:ext cx="7543800" cy="338138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77" name="TextBox 53"/>
            <p:cNvSpPr txBox="1">
              <a:spLocks noChangeArrowheads="1"/>
            </p:cNvSpPr>
            <p:nvPr/>
          </p:nvSpPr>
          <p:spPr bwMode="auto">
            <a:xfrm>
              <a:off x="2306004" y="5062035"/>
              <a:ext cx="179863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Linux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78" name="TextBox 54"/>
            <p:cNvSpPr txBox="1">
              <a:spLocks noChangeArrowheads="1"/>
            </p:cNvSpPr>
            <p:nvPr/>
          </p:nvSpPr>
          <p:spPr bwMode="auto">
            <a:xfrm>
              <a:off x="4382294" y="5062035"/>
              <a:ext cx="179387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Linux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79" name="TextBox 56"/>
            <p:cNvSpPr txBox="1">
              <a:spLocks noChangeArrowheads="1"/>
            </p:cNvSpPr>
            <p:nvPr/>
          </p:nvSpPr>
          <p:spPr bwMode="auto">
            <a:xfrm>
              <a:off x="6444286" y="5085227"/>
              <a:ext cx="180498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SYS/BIOS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62000" y="2051050"/>
              <a:ext cx="1489075" cy="338137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rgbClr val="FFFFFF"/>
                  </a:solidFill>
                </a:rPr>
                <a:t>CPU-Freq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81" name="Rectangle 64"/>
            <p:cNvSpPr>
              <a:spLocks noChangeArrowheads="1"/>
            </p:cNvSpPr>
            <p:nvPr/>
          </p:nvSpPr>
          <p:spPr bwMode="auto">
            <a:xfrm>
              <a:off x="762000" y="2441575"/>
              <a:ext cx="1489075" cy="33813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Memory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762000" y="2827337"/>
              <a:ext cx="1489075" cy="338138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rgbClr val="FFFFFF"/>
                  </a:solidFill>
                </a:rPr>
                <a:t>Display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762000" y="5047127"/>
              <a:ext cx="1489075" cy="338138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rgbClr val="FFFFFF"/>
                  </a:solidFill>
                </a:rPr>
                <a:t>Software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85" name="Rectangle 68"/>
            <p:cNvSpPr>
              <a:spLocks noChangeArrowheads="1"/>
            </p:cNvSpPr>
            <p:nvPr/>
          </p:nvSpPr>
          <p:spPr bwMode="auto">
            <a:xfrm>
              <a:off x="762000" y="5409697"/>
              <a:ext cx="1489075" cy="338138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Available</a:t>
              </a:r>
            </a:p>
          </p:txBody>
        </p:sp>
        <p:sp>
          <p:nvSpPr>
            <p:cNvPr id="14386" name="Rectangle 69"/>
            <p:cNvSpPr>
              <a:spLocks noChangeArrowheads="1"/>
            </p:cNvSpPr>
            <p:nvPr/>
          </p:nvSpPr>
          <p:spPr bwMode="auto">
            <a:xfrm>
              <a:off x="762000" y="3947609"/>
              <a:ext cx="1489075" cy="1054100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Key Features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47" name="Oval 33"/>
            <p:cNvSpPr/>
            <p:nvPr/>
          </p:nvSpPr>
          <p:spPr>
            <a:xfrm>
              <a:off x="2346977" y="5824035"/>
              <a:ext cx="1741166" cy="423562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FFFF"/>
                  </a:solidFill>
                </a:rPr>
                <a:t>Target: </a:t>
              </a:r>
              <a:r>
                <a:rPr lang="en-US" sz="1400" b="1" dirty="0" smtClean="0">
                  <a:solidFill>
                    <a:srgbClr val="FFFFFF"/>
                  </a:solidFill>
                </a:rPr>
                <a:t>$599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Oval 33"/>
            <p:cNvSpPr/>
            <p:nvPr/>
          </p:nvSpPr>
          <p:spPr>
            <a:xfrm>
              <a:off x="4420885" y="5824035"/>
              <a:ext cx="1741166" cy="423562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FFFF"/>
                  </a:solidFill>
                </a:rPr>
                <a:t>Target: </a:t>
              </a:r>
              <a:r>
                <a:rPr lang="en-US" sz="1400" b="1" dirty="0" smtClean="0">
                  <a:solidFill>
                    <a:srgbClr val="FFFFFF"/>
                  </a:solidFill>
                </a:rPr>
                <a:t>$299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49" name="Oval 33"/>
            <p:cNvSpPr/>
            <p:nvPr/>
          </p:nvSpPr>
          <p:spPr>
            <a:xfrm>
              <a:off x="6488434" y="5824838"/>
              <a:ext cx="1741166" cy="423562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FFFF"/>
                  </a:solidFill>
                </a:rPr>
                <a:t>Target: </a:t>
              </a:r>
              <a:r>
                <a:rPr lang="en-US" sz="1400" b="1" dirty="0" smtClean="0">
                  <a:solidFill>
                    <a:srgbClr val="FFFFFF"/>
                  </a:solidFill>
                </a:rPr>
                <a:t>$329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62000" y="3217862"/>
              <a:ext cx="7543800" cy="338138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4397" name="TextBox 77"/>
            <p:cNvSpPr txBox="1">
              <a:spLocks noChangeArrowheads="1"/>
            </p:cNvSpPr>
            <p:nvPr/>
          </p:nvSpPr>
          <p:spPr bwMode="auto">
            <a:xfrm>
              <a:off x="2306004" y="3255963"/>
              <a:ext cx="179863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TPS65218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98" name="TextBox 78"/>
            <p:cNvSpPr txBox="1">
              <a:spLocks noChangeArrowheads="1"/>
            </p:cNvSpPr>
            <p:nvPr/>
          </p:nvSpPr>
          <p:spPr bwMode="auto">
            <a:xfrm>
              <a:off x="4382294" y="3255963"/>
              <a:ext cx="1793875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TPS65218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399" name="TextBox 80"/>
            <p:cNvSpPr txBox="1">
              <a:spLocks noChangeArrowheads="1"/>
            </p:cNvSpPr>
            <p:nvPr/>
          </p:nvSpPr>
          <p:spPr bwMode="auto">
            <a:xfrm>
              <a:off x="6447461" y="3255963"/>
              <a:ext cx="1798638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FFFFFF"/>
                  </a:solidFill>
                </a:rPr>
                <a:t>Discrete solution</a:t>
              </a:r>
              <a:endParaRPr lang="en-US" sz="1100" b="1" dirty="0">
                <a:solidFill>
                  <a:srgbClr val="FFFFFF"/>
                </a:solidFill>
              </a:endParaRPr>
            </a:p>
          </p:txBody>
        </p:sp>
        <p:sp>
          <p:nvSpPr>
            <p:cNvPr id="14400" name="Rectangle 82"/>
            <p:cNvSpPr>
              <a:spLocks noChangeArrowheads="1"/>
            </p:cNvSpPr>
            <p:nvPr/>
          </p:nvSpPr>
          <p:spPr bwMode="auto">
            <a:xfrm>
              <a:off x="762000" y="3217862"/>
              <a:ext cx="1489075" cy="338138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PMIC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396847" y="609600"/>
              <a:ext cx="1899867" cy="307773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srgbClr val="FFFFFF"/>
                  </a:solidFill>
                  <a:cs typeface="Arial" pitchFamily="34" charset="0"/>
                </a:rPr>
                <a:t>TMDXIDK437X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16"/>
            <p:cNvSpPr>
              <a:spLocks noChangeArrowheads="1"/>
            </p:cNvSpPr>
            <p:nvPr/>
          </p:nvSpPr>
          <p:spPr bwMode="auto">
            <a:xfrm>
              <a:off x="762000" y="3581400"/>
              <a:ext cx="7543800" cy="33813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52" name="TextBox 41"/>
            <p:cNvSpPr txBox="1">
              <a:spLocks noChangeArrowheads="1"/>
            </p:cNvSpPr>
            <p:nvPr/>
          </p:nvSpPr>
          <p:spPr bwMode="auto">
            <a:xfrm>
              <a:off x="2306004" y="3619499"/>
              <a:ext cx="179863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Connector for WiLink8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53" name="TextBox 42"/>
            <p:cNvSpPr txBox="1">
              <a:spLocks noChangeArrowheads="1"/>
            </p:cNvSpPr>
            <p:nvPr/>
          </p:nvSpPr>
          <p:spPr bwMode="auto">
            <a:xfrm>
              <a:off x="4382294" y="3619499"/>
              <a:ext cx="1793875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000000"/>
                  </a:solidFill>
                </a:rPr>
                <a:t>Connector for WiLink8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54" name="TextBox 44"/>
            <p:cNvSpPr txBox="1">
              <a:spLocks noChangeArrowheads="1"/>
            </p:cNvSpPr>
            <p:nvPr/>
          </p:nvSpPr>
          <p:spPr bwMode="auto">
            <a:xfrm>
              <a:off x="6444286" y="3619499"/>
              <a:ext cx="180498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000000"/>
                  </a:solidFill>
                </a:rPr>
                <a:t>N/A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762000" y="3581400"/>
              <a:ext cx="1489075" cy="338137"/>
            </a:xfrm>
            <a:prstGeom prst="rect">
              <a:avLst/>
            </a:prstGeom>
            <a:solidFill>
              <a:schemeClr val="bg2">
                <a:lumMod val="75000"/>
                <a:alpha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100" b="1" dirty="0" smtClean="0">
                  <a:solidFill>
                    <a:srgbClr val="FFFFFF"/>
                  </a:solidFill>
                </a:rPr>
                <a:t>WLAN/BT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242" y="957169"/>
              <a:ext cx="1676400" cy="1017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 descr="http://ap-fpdsp-swapps.dal.design.ti.com/images/thumb/5/56/Am437xstarterkit_rev1_0_top_pic.JPG/640px-Am437xstarterkit_rev1_0_top_pic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900" y="1103213"/>
              <a:ext cx="1485900" cy="842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File:AM437x IDK Rev1 2A top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957169"/>
              <a:ext cx="1241249" cy="105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9204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52400" y="590291"/>
            <a:ext cx="8537575" cy="5720779"/>
            <a:chOff x="152400" y="675355"/>
            <a:chExt cx="8537575" cy="57207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676" b="4162"/>
            <a:stretch>
              <a:fillRect/>
            </a:stretch>
          </p:blipFill>
          <p:spPr>
            <a:xfrm>
              <a:off x="228600" y="675355"/>
              <a:ext cx="7391400" cy="572077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353459" y="1827256"/>
              <a:ext cx="685800" cy="2191986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ular Callout 27"/>
            <p:cNvSpPr/>
            <p:nvPr/>
          </p:nvSpPr>
          <p:spPr>
            <a:xfrm>
              <a:off x="2514600" y="2133601"/>
              <a:ext cx="1295400" cy="486228"/>
            </a:xfrm>
            <a:prstGeom prst="wedgeRectCallout">
              <a:avLst>
                <a:gd name="adj1" fmla="val 110050"/>
                <a:gd name="adj2" fmla="val 50645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4 x8 Fly-by DDR3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ular Callout 28"/>
            <p:cNvSpPr/>
            <p:nvPr/>
          </p:nvSpPr>
          <p:spPr>
            <a:xfrm>
              <a:off x="2362200" y="2821465"/>
              <a:ext cx="914400" cy="486228"/>
            </a:xfrm>
            <a:prstGeom prst="wedgeRectCallout">
              <a:avLst>
                <a:gd name="adj1" fmla="val 85050"/>
                <a:gd name="adj2" fmla="val 36932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AM437x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ular Callout 29"/>
            <p:cNvSpPr/>
            <p:nvPr/>
          </p:nvSpPr>
          <p:spPr>
            <a:xfrm>
              <a:off x="3785544" y="4715675"/>
              <a:ext cx="1135829" cy="312638"/>
            </a:xfrm>
            <a:prstGeom prst="wedgeRectCallout">
              <a:avLst>
                <a:gd name="adj1" fmla="val -3480"/>
                <a:gd name="adj2" fmla="val -12436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SYSBOOT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ular Callout 30"/>
            <p:cNvSpPr/>
            <p:nvPr/>
          </p:nvSpPr>
          <p:spPr>
            <a:xfrm>
              <a:off x="5334000" y="4707910"/>
              <a:ext cx="1295400" cy="312638"/>
            </a:xfrm>
            <a:prstGeom prst="wedgeRectCallout">
              <a:avLst>
                <a:gd name="adj1" fmla="val -32366"/>
                <a:gd name="adj2" fmla="val -14584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eMMC</a:t>
              </a:r>
              <a:r>
                <a:rPr lang="en-US" sz="1400" dirty="0" smtClean="0">
                  <a:solidFill>
                    <a:schemeClr val="tx1"/>
                  </a:solidFill>
                </a:rPr>
                <a:t> (4GB)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ular Callout 31"/>
            <p:cNvSpPr/>
            <p:nvPr/>
          </p:nvSpPr>
          <p:spPr>
            <a:xfrm>
              <a:off x="6254232" y="4114800"/>
              <a:ext cx="1213368" cy="312638"/>
            </a:xfrm>
            <a:prstGeom prst="wedgeRectCallout">
              <a:avLst>
                <a:gd name="adj1" fmla="val -47217"/>
                <a:gd name="adj2" fmla="val -9189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NAND (4Gb)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ular Callout 32"/>
            <p:cNvSpPr/>
            <p:nvPr/>
          </p:nvSpPr>
          <p:spPr>
            <a:xfrm>
              <a:off x="7476607" y="4707910"/>
              <a:ext cx="1213368" cy="312638"/>
            </a:xfrm>
            <a:prstGeom prst="wedgeRectCallout">
              <a:avLst>
                <a:gd name="adj1" fmla="val -77989"/>
                <a:gd name="adj2" fmla="val 154276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DCAN #1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ular Callout 33"/>
            <p:cNvSpPr/>
            <p:nvPr/>
          </p:nvSpPr>
          <p:spPr>
            <a:xfrm>
              <a:off x="6022716" y="2505126"/>
              <a:ext cx="1213368" cy="312638"/>
            </a:xfrm>
            <a:prstGeom prst="wedgeRectCallout">
              <a:avLst>
                <a:gd name="adj1" fmla="val -47217"/>
                <a:gd name="adj2" fmla="val -9189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PMIC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ular Callout 34"/>
            <p:cNvSpPr/>
            <p:nvPr/>
          </p:nvSpPr>
          <p:spPr>
            <a:xfrm>
              <a:off x="7044305" y="2064077"/>
              <a:ext cx="1213368" cy="312638"/>
            </a:xfrm>
            <a:prstGeom prst="wedgeRectCallout">
              <a:avLst>
                <a:gd name="adj1" fmla="val -47217"/>
                <a:gd name="adj2" fmla="val -9189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uSD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ular Callout 35"/>
            <p:cNvSpPr/>
            <p:nvPr/>
          </p:nvSpPr>
          <p:spPr>
            <a:xfrm>
              <a:off x="1523551" y="4800600"/>
              <a:ext cx="1219649" cy="312638"/>
            </a:xfrm>
            <a:prstGeom prst="wedgeRectCallout">
              <a:avLst>
                <a:gd name="adj1" fmla="val -3480"/>
                <a:gd name="adj2" fmla="val -12436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Audio codec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ular Callout 36"/>
            <p:cNvSpPr/>
            <p:nvPr/>
          </p:nvSpPr>
          <p:spPr>
            <a:xfrm>
              <a:off x="152400" y="1143000"/>
              <a:ext cx="1295400" cy="321379"/>
            </a:xfrm>
            <a:prstGeom prst="wedgeRectCallout">
              <a:avLst>
                <a:gd name="adj1" fmla="val 48432"/>
                <a:gd name="adj2" fmla="val -121255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USB JTAG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1847850" y="1341028"/>
              <a:ext cx="1295400" cy="486228"/>
            </a:xfrm>
            <a:prstGeom prst="wedgeRectCallout">
              <a:avLst>
                <a:gd name="adj1" fmla="val -27450"/>
                <a:gd name="adj2" fmla="val -113909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ADC header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646" y="-16620"/>
            <a:ext cx="8912225" cy="707736"/>
          </a:xfrm>
        </p:spPr>
        <p:txBody>
          <a:bodyPr/>
          <a:lstStyle/>
          <a:p>
            <a:r>
              <a:rPr lang="en-US" dirty="0" smtClean="0"/>
              <a:t>Peripheral </a:t>
            </a:r>
            <a:r>
              <a:rPr lang="en-US" dirty="0" smtClean="0"/>
              <a:t>Support </a:t>
            </a:r>
            <a:r>
              <a:rPr lang="en-US" dirty="0" smtClean="0"/>
              <a:t>on AM437x GP </a:t>
            </a:r>
            <a:r>
              <a:rPr lang="en-US" dirty="0" smtClean="0"/>
              <a:t>EVM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04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507347" y="-43112"/>
            <a:ext cx="8734920" cy="6757947"/>
            <a:chOff x="507347" y="-43112"/>
            <a:chExt cx="8734920" cy="67579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519" t="3133" r="2999" b="4398"/>
            <a:stretch/>
          </p:blipFill>
          <p:spPr>
            <a:xfrm>
              <a:off x="984142" y="886582"/>
              <a:ext cx="6331097" cy="51630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876362" y="6327457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HDMI</a:t>
              </a:r>
              <a:endParaRPr lang="en-US" b="1" dirty="0"/>
            </a:p>
          </p:txBody>
        </p:sp>
        <p:sp>
          <p:nvSpPr>
            <p:cNvPr id="7" name="Up Arrow 6"/>
            <p:cNvSpPr/>
            <p:nvPr/>
          </p:nvSpPr>
          <p:spPr>
            <a:xfrm rot="16200000">
              <a:off x="7420507" y="5131987"/>
              <a:ext cx="167944" cy="534221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50096" y="4205153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/>
                </a:rPr>
                <a:t>Audio in</a:t>
              </a:r>
              <a:endParaRPr lang="en-US" b="1" dirty="0"/>
            </a:p>
          </p:txBody>
        </p:sp>
        <p:sp>
          <p:nvSpPr>
            <p:cNvPr id="9" name="Up Arrow 8"/>
            <p:cNvSpPr/>
            <p:nvPr/>
          </p:nvSpPr>
          <p:spPr>
            <a:xfrm rot="16200000">
              <a:off x="7333893" y="3610501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/>
            <p:cNvSpPr/>
            <p:nvPr/>
          </p:nvSpPr>
          <p:spPr>
            <a:xfrm rot="16200000">
              <a:off x="7256515" y="4067701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 rot="16200000">
              <a:off x="7211940" y="4485353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13416" y="5171181"/>
              <a:ext cx="1064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/>
                </a:rPr>
                <a:t>Gigabit </a:t>
              </a:r>
            </a:p>
            <a:p>
              <a:r>
                <a:rPr lang="en-US" b="1" dirty="0" smtClean="0">
                  <a:effectLst/>
                </a:rPr>
                <a:t>Ethernet 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32668" y="4622805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Audio out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10413" y="3747953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USB 2.0 </a:t>
              </a:r>
              <a:endParaRPr lang="en-US" b="1" dirty="0"/>
            </a:p>
          </p:txBody>
        </p:sp>
        <p:sp>
          <p:nvSpPr>
            <p:cNvPr id="15" name="Up Arrow 14"/>
            <p:cNvSpPr/>
            <p:nvPr/>
          </p:nvSpPr>
          <p:spPr>
            <a:xfrm rot="16200000">
              <a:off x="7291178" y="3199933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 rot="16200000">
              <a:off x="7506564" y="2543701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07124" y="3218381"/>
              <a:ext cx="160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Micro </a:t>
              </a:r>
              <a:r>
                <a:rPr lang="en-US" b="1" dirty="0" smtClean="0"/>
                <a:t>USB 2.0 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13448" y="2496487"/>
              <a:ext cx="122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/>
                </a:rPr>
                <a:t>UART #0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23465" y="-43112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DCAN #0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8910" y="19201"/>
              <a:ext cx="14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/>
                </a:defRPr>
              </a:lvl1pPr>
            </a:lstStyle>
            <a:p>
              <a:r>
                <a:rPr lang="en-US" b="1" dirty="0" smtClean="0"/>
                <a:t>Power switch</a:t>
              </a:r>
              <a:endParaRPr lang="en-US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77841" y="32622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/>
                </a:defRPr>
              </a:lvl1pPr>
            </a:lstStyle>
            <a:p>
              <a:r>
                <a:rPr lang="en-US" b="1" dirty="0" smtClean="0"/>
                <a:t>+5V</a:t>
              </a:r>
              <a:endParaRPr lang="en-US" b="1" dirty="0"/>
            </a:p>
          </p:txBody>
        </p:sp>
        <p:sp>
          <p:nvSpPr>
            <p:cNvPr id="22" name="Up Arrow 21"/>
            <p:cNvSpPr/>
            <p:nvPr/>
          </p:nvSpPr>
          <p:spPr>
            <a:xfrm rot="16200000">
              <a:off x="7231149" y="1502504"/>
              <a:ext cx="169469" cy="64423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40885" y="1501456"/>
              <a:ext cx="2001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effectLst/>
                </a:rPr>
                <a:t>20-pin ARM</a:t>
              </a:r>
            </a:p>
            <a:p>
              <a:pPr algn="ctr"/>
              <a:r>
                <a:rPr lang="en-US" b="1" dirty="0" smtClean="0">
                  <a:effectLst/>
                </a:rPr>
                <a:t>JTAG Connector</a:t>
              </a:r>
              <a:endParaRPr lang="en-US" b="1" dirty="0"/>
            </a:p>
          </p:txBody>
        </p:sp>
        <p:sp>
          <p:nvSpPr>
            <p:cNvPr id="24" name="Up Arrow 23"/>
            <p:cNvSpPr/>
            <p:nvPr/>
          </p:nvSpPr>
          <p:spPr>
            <a:xfrm rot="10800000">
              <a:off x="6399660" y="665258"/>
              <a:ext cx="179979" cy="529567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97006" y="-38315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/>
                </a:rPr>
                <a:t>Camera  #1</a:t>
              </a:r>
            </a:p>
            <a:p>
              <a:r>
                <a:rPr lang="en-US" b="1" dirty="0" smtClean="0"/>
                <a:t>connector</a:t>
              </a:r>
              <a:endParaRPr 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98234" y="271541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/>
                </a:rPr>
                <a:t>Camera 2Mp 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347" y="468650"/>
              <a:ext cx="1294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Power LEDs</a:t>
              </a:r>
              <a:endParaRPr lang="en-US" b="1" dirty="0"/>
            </a:p>
          </p:txBody>
        </p:sp>
        <p:sp>
          <p:nvSpPr>
            <p:cNvPr id="31" name="Up Arrow 30"/>
            <p:cNvSpPr/>
            <p:nvPr/>
          </p:nvSpPr>
          <p:spPr>
            <a:xfrm rot="10800000">
              <a:off x="1739488" y="681127"/>
              <a:ext cx="124505" cy="449892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7006" y="5463463"/>
              <a:ext cx="1510685" cy="436947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Up Arrow 34"/>
            <p:cNvSpPr/>
            <p:nvPr/>
          </p:nvSpPr>
          <p:spPr>
            <a:xfrm rot="10800000">
              <a:off x="4860228" y="606892"/>
              <a:ext cx="179979" cy="529567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p Arrow 35"/>
            <p:cNvSpPr/>
            <p:nvPr/>
          </p:nvSpPr>
          <p:spPr>
            <a:xfrm rot="10800000">
              <a:off x="3879095" y="326220"/>
              <a:ext cx="179979" cy="529567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p Arrow 36"/>
            <p:cNvSpPr/>
            <p:nvPr/>
          </p:nvSpPr>
          <p:spPr>
            <a:xfrm rot="10800000">
              <a:off x="2477841" y="308414"/>
              <a:ext cx="179979" cy="637495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Up Arrow 37"/>
            <p:cNvSpPr/>
            <p:nvPr/>
          </p:nvSpPr>
          <p:spPr>
            <a:xfrm rot="10800000">
              <a:off x="2134927" y="308415"/>
              <a:ext cx="179979" cy="668066"/>
            </a:xfrm>
            <a:prstGeom prst="upArrow">
              <a:avLst>
                <a:gd name="adj1" fmla="val 1496"/>
                <a:gd name="adj2" fmla="val 9441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68418" y="6068504"/>
              <a:ext cx="1851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WLAN/BT COM</a:t>
              </a:r>
            </a:p>
            <a:p>
              <a:r>
                <a:rPr lang="en-US" b="1" dirty="0" smtClean="0"/>
                <a:t>connector</a:t>
              </a:r>
              <a:endParaRPr lang="en-US" b="1" dirty="0"/>
            </a:p>
          </p:txBody>
        </p:sp>
        <p:sp>
          <p:nvSpPr>
            <p:cNvPr id="40" name="Up Arrow 39"/>
            <p:cNvSpPr/>
            <p:nvPr/>
          </p:nvSpPr>
          <p:spPr>
            <a:xfrm>
              <a:off x="2286589" y="5687338"/>
              <a:ext cx="191798" cy="426143"/>
            </a:xfrm>
            <a:prstGeom prst="upArrow">
              <a:avLst>
                <a:gd name="adj1" fmla="val 11252"/>
                <a:gd name="adj2" fmla="val 919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24273" y="2973830"/>
              <a:ext cx="16038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7” LCD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800x480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Touchscreen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Up Arrow 4"/>
            <p:cNvSpPr/>
            <p:nvPr/>
          </p:nvSpPr>
          <p:spPr>
            <a:xfrm>
              <a:off x="3576830" y="6008621"/>
              <a:ext cx="191798" cy="426143"/>
            </a:xfrm>
            <a:prstGeom prst="upArrow">
              <a:avLst>
                <a:gd name="adj1" fmla="val 11252"/>
                <a:gd name="adj2" fmla="val 919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Up Arrow 28"/>
            <p:cNvSpPr/>
            <p:nvPr/>
          </p:nvSpPr>
          <p:spPr>
            <a:xfrm>
              <a:off x="4110760" y="5900410"/>
              <a:ext cx="156746" cy="298465"/>
            </a:xfrm>
            <a:prstGeom prst="upArrow">
              <a:avLst>
                <a:gd name="adj1" fmla="val 11252"/>
                <a:gd name="adj2" fmla="val 919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Up Arrow 31"/>
            <p:cNvSpPr/>
            <p:nvPr/>
          </p:nvSpPr>
          <p:spPr>
            <a:xfrm>
              <a:off x="5567188" y="5967329"/>
              <a:ext cx="138066" cy="254364"/>
            </a:xfrm>
            <a:prstGeom prst="upArrow">
              <a:avLst>
                <a:gd name="adj1" fmla="val 11252"/>
                <a:gd name="adj2" fmla="val 919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70144" y="6008621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User LEDs</a:t>
              </a:r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36221" y="5951461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User Buttons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2286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924800" cy="4876800"/>
          </a:xfrm>
        </p:spPr>
        <p:txBody>
          <a:bodyPr/>
          <a:lstStyle/>
          <a:p>
            <a:r>
              <a:rPr lang="en-US" sz="2400" dirty="0" err="1" smtClean="0"/>
              <a:t>Sitara</a:t>
            </a:r>
            <a:r>
              <a:rPr lang="en-US" sz="2400" dirty="0" smtClean="0"/>
              <a:t> Processors Product Overview: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www.ti.com/lsds/ti/arm/sitara_arm_cortex_a_processor/overview.page</a:t>
            </a:r>
            <a:endParaRPr lang="en-US" sz="2400" dirty="0" smtClean="0"/>
          </a:p>
          <a:p>
            <a:r>
              <a:rPr lang="en-US" sz="2400" dirty="0" err="1" smtClean="0"/>
              <a:t>Sitara</a:t>
            </a:r>
            <a:r>
              <a:rPr lang="en-US" sz="2400" dirty="0" smtClean="0"/>
              <a:t> Processors Wiki:</a:t>
            </a:r>
            <a:br>
              <a:rPr lang="en-US" sz="2400" dirty="0" smtClean="0"/>
            </a:br>
            <a:r>
              <a:rPr lang="en-US" sz="2400" dirty="0" smtClean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processors.wiki.ti.com/index.php/Sitara</a:t>
            </a:r>
            <a:r>
              <a:rPr lang="en-US" sz="2400" dirty="0" smtClean="0"/>
              <a:t> </a:t>
            </a:r>
            <a:endParaRPr lang="en-US" sz="2400" dirty="0" smtClean="0"/>
          </a:p>
          <a:p>
            <a:r>
              <a:rPr lang="en-US" sz="2400" dirty="0" smtClean="0"/>
              <a:t>For questions regarding topics covered in this training, visit the support forums at the </a:t>
            </a:r>
            <a:r>
              <a:rPr lang="en-US" sz="2400" dirty="0" smtClean="0">
                <a:hlinkClick r:id="rId5"/>
              </a:rPr>
              <a:t>TI E2E Community</a:t>
            </a:r>
            <a:r>
              <a:rPr lang="en-US" sz="2400" dirty="0" smtClean="0"/>
              <a:t> website.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111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Sitara Applications</a:t>
            </a:r>
            <a:endParaRPr lang="en-US" dirty="0"/>
          </a:p>
        </p:txBody>
      </p:sp>
      <p:sp>
        <p:nvSpPr>
          <p:cNvPr id="19" name="Content Placeholder 43"/>
          <p:cNvSpPr txBox="1">
            <a:spLocks/>
          </p:cNvSpPr>
          <p:nvPr/>
        </p:nvSpPr>
        <p:spPr bwMode="auto">
          <a:xfrm>
            <a:off x="152399" y="990600"/>
            <a:ext cx="7772399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Patient Monitoring</a:t>
            </a:r>
          </a:p>
          <a:p>
            <a:pPr marL="227013" lvl="1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Security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Applications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Bar Code Scanners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Navigation Equipment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Point of Service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Industrial Automation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Portable Mobile Radio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Portable Data Terminals</a:t>
            </a:r>
          </a:p>
          <a:p>
            <a:pPr marL="227013" indent="-227013" eaLnBrk="0" hangingPunct="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Test And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Measure</a:t>
            </a:r>
          </a:p>
          <a:p>
            <a:pPr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Calibri" pitchFamily="34" charset="0"/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12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AC0A-F4BD-4464-80DC-A88E0D9F781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814" y="107128"/>
            <a:ext cx="8420986" cy="607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655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3"/>
          <p:cNvSpPr>
            <a:spLocks noGrp="1"/>
          </p:cNvSpPr>
          <p:nvPr>
            <p:ph type="title"/>
          </p:nvPr>
        </p:nvSpPr>
        <p:spPr>
          <a:xfrm>
            <a:off x="231775" y="-52388"/>
            <a:ext cx="8458200" cy="814388"/>
          </a:xfrm>
        </p:spPr>
        <p:txBody>
          <a:bodyPr/>
          <a:lstStyle/>
          <a:p>
            <a:r>
              <a:rPr lang="en-US" dirty="0" smtClean="0"/>
              <a:t>AM437x Cortex</a:t>
            </a:r>
            <a:r>
              <a:rPr lang="en-US" dirty="0" smtClean="0"/>
              <a:t>™A9-based Processors</a:t>
            </a:r>
            <a:endParaRPr lang="en-US" dirty="0" smtClean="0"/>
          </a:p>
        </p:txBody>
      </p:sp>
      <p:sp>
        <p:nvSpPr>
          <p:cNvPr id="51" name="Content Placeholder 43"/>
          <p:cNvSpPr txBox="1">
            <a:spLocks/>
          </p:cNvSpPr>
          <p:nvPr/>
        </p:nvSpPr>
        <p:spPr bwMode="auto">
          <a:xfrm>
            <a:off x="151313" y="682113"/>
            <a:ext cx="3277687" cy="5530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Benefits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Performance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High </a:t>
            </a:r>
            <a:r>
              <a:rPr lang="en-US" sz="1200" dirty="0" smtClean="0">
                <a:solidFill>
                  <a:srgbClr val="000000"/>
                </a:solidFill>
              </a:rPr>
              <a:t>performance Cortex-A9 up to 1GHz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display system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Security Engine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PRU-ICSS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system services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Peripherals and Connectivity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Variety of peripherals 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high bit rate interfaces for data IO</a:t>
            </a:r>
          </a:p>
          <a:p>
            <a:pPr marL="573088" lvl="1" indent="-115888">
              <a:lnSpc>
                <a:spcPct val="85000"/>
              </a:lnSpc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Multiple interfaces for boot and control/monitor </a:t>
            </a: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</a:rPr>
              <a:t>Power </a:t>
            </a:r>
            <a:r>
              <a:rPr lang="en-US" sz="1400" b="1" dirty="0" smtClean="0">
                <a:solidFill>
                  <a:srgbClr val="000000"/>
                </a:solidFill>
              </a:rPr>
              <a:t>Targets</a:t>
            </a:r>
            <a:endParaRPr lang="en-US" sz="1400" b="1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Total Power: &lt;1000mW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Deep sleep: ~4mW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</a:rPr>
              <a:t>RTC-only mode: &lt;</a:t>
            </a:r>
            <a:r>
              <a:rPr lang="en-US" sz="1400" dirty="0" smtClean="0">
                <a:solidFill>
                  <a:srgbClr val="000000"/>
                </a:solidFill>
              </a:rPr>
              <a:t>0.03mW</a:t>
            </a:r>
            <a:endParaRPr lang="en-US" sz="1400" b="1" dirty="0" smtClean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000000"/>
                </a:solidFill>
              </a:rPr>
              <a:t>Software </a:t>
            </a:r>
            <a:r>
              <a:rPr lang="en-US" sz="1400" b="1" dirty="0">
                <a:solidFill>
                  <a:srgbClr val="000000"/>
                </a:solidFill>
              </a:rPr>
              <a:t>and development tools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Free Linux </a:t>
            </a:r>
            <a:r>
              <a:rPr lang="en-US" sz="1200" dirty="0" smtClean="0">
                <a:solidFill>
                  <a:srgbClr val="000000"/>
                </a:solidFill>
              </a:rPr>
              <a:t>SDK directly </a:t>
            </a:r>
            <a:r>
              <a:rPr lang="en-US" sz="1200" dirty="0">
                <a:solidFill>
                  <a:srgbClr val="000000"/>
                </a:solidFill>
              </a:rPr>
              <a:t>from TI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RTOS (QNX, </a:t>
            </a:r>
            <a:r>
              <a:rPr lang="en-US" sz="1200" dirty="0" smtClean="0">
                <a:solidFill>
                  <a:srgbClr val="000000"/>
                </a:solidFill>
              </a:rPr>
              <a:t>Nucleus, Green </a:t>
            </a:r>
            <a:r>
              <a:rPr lang="en-US" sz="1200" dirty="0">
                <a:solidFill>
                  <a:srgbClr val="000000"/>
                </a:solidFill>
              </a:rPr>
              <a:t>Hills, etc) from partners</a:t>
            </a: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Full featured and low cost development board </a:t>
            </a:r>
            <a:r>
              <a:rPr lang="en-US" sz="1200" dirty="0" smtClean="0">
                <a:solidFill>
                  <a:srgbClr val="000000"/>
                </a:solidFill>
              </a:rPr>
              <a:t>options (EVM, SK, IDK)</a:t>
            </a:r>
            <a:endParaRPr lang="en-US" sz="1200" dirty="0">
              <a:solidFill>
                <a:srgbClr val="000000"/>
              </a:solidFill>
            </a:endParaRPr>
          </a:p>
          <a:p>
            <a:pPr marL="573088" lvl="1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400" b="1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</a:rPr>
              <a:t>Schedule and packaging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Samples and Dev. Tools: 2Q 2014</a:t>
            </a:r>
            <a:endParaRPr lang="en-US" sz="1200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>
                <a:solidFill>
                  <a:srgbClr val="000000"/>
                </a:solidFill>
              </a:rPr>
              <a:t>Production: 4</a:t>
            </a:r>
            <a:r>
              <a:rPr lang="en-US" sz="1200" dirty="0" smtClean="0">
                <a:solidFill>
                  <a:srgbClr val="000000"/>
                </a:solidFill>
              </a:rPr>
              <a:t>Q </a:t>
            </a:r>
            <a:r>
              <a:rPr lang="en-US" sz="1200" dirty="0">
                <a:solidFill>
                  <a:srgbClr val="000000"/>
                </a:solidFill>
              </a:rPr>
              <a:t>2014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Package: 17x17mm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smtClean="0">
                <a:solidFill>
                  <a:srgbClr val="000000"/>
                </a:solidFill>
              </a:rPr>
              <a:t>0.65 VCA, 0.8mm-pitch </a:t>
            </a:r>
            <a:r>
              <a:rPr lang="en-US" sz="1200" dirty="0">
                <a:solidFill>
                  <a:srgbClr val="000000"/>
                </a:solidFill>
              </a:rPr>
              <a:t>effective </a:t>
            </a:r>
            <a:r>
              <a:rPr lang="en-US" sz="1200" dirty="0" smtClean="0">
                <a:solidFill>
                  <a:srgbClr val="000000"/>
                </a:solidFill>
              </a:rPr>
              <a:t>routing</a:t>
            </a: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                      </a:t>
            </a:r>
            <a:endParaRPr lang="en-US" sz="1200" dirty="0">
              <a:solidFill>
                <a:srgbClr val="000000"/>
              </a:solidFill>
            </a:endParaRPr>
          </a:p>
          <a:p>
            <a:pPr marL="1030288" lvl="2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</a:endParaRPr>
          </a:p>
          <a:p>
            <a:pPr marL="115888" indent="-115888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227013" indent="-227013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419850" y="702991"/>
            <a:ext cx="5634674" cy="5509972"/>
            <a:chOff x="3419850" y="586028"/>
            <a:chExt cx="5634674" cy="5509972"/>
          </a:xfrm>
        </p:grpSpPr>
        <p:sp>
          <p:nvSpPr>
            <p:cNvPr id="204" name="Rounded Rectangle 203"/>
            <p:cNvSpPr/>
            <p:nvPr/>
          </p:nvSpPr>
          <p:spPr>
            <a:xfrm>
              <a:off x="3419850" y="586028"/>
              <a:ext cx="5634674" cy="5509972"/>
            </a:xfrm>
            <a:prstGeom prst="roundRect">
              <a:avLst>
                <a:gd name="adj" fmla="val 1685"/>
              </a:avLst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3486377" y="3997210"/>
              <a:ext cx="5450850" cy="461009"/>
            </a:xfrm>
            <a:prstGeom prst="round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5570286" y="1019389"/>
              <a:ext cx="1570150" cy="840463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9BBB59">
                  <a:lumMod val="20000"/>
                  <a:lumOff val="80000"/>
                </a:srgbClr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Graphics Acceleration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SGX530</a:t>
              </a: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7209217" y="936793"/>
              <a:ext cx="129076" cy="3060130"/>
            </a:xfrm>
            <a:prstGeom prst="round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11" name="Rounded Rectangle 210"/>
            <p:cNvSpPr/>
            <p:nvPr/>
          </p:nvSpPr>
          <p:spPr>
            <a:xfrm>
              <a:off x="5572041" y="1996309"/>
              <a:ext cx="1566640" cy="1920786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Display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Subsystem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12" name="Rounded Rectangle 211"/>
            <p:cNvSpPr/>
            <p:nvPr/>
          </p:nvSpPr>
          <p:spPr>
            <a:xfrm>
              <a:off x="5712475" y="2546750"/>
              <a:ext cx="1285772" cy="193020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24bit LCD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4989104" y="4180908"/>
              <a:ext cx="451767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Debug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7056232" y="4180908"/>
              <a:ext cx="390792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WDT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7485429" y="4180908"/>
              <a:ext cx="356121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RTC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489839" y="4180908"/>
              <a:ext cx="451767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EDMA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365039" y="3926591"/>
              <a:ext cx="1871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prstClr val="white"/>
                  </a:solidFill>
                  <a:ea typeface="ＭＳ Ｐゴシック" pitchFamily="16" charset="-128"/>
                </a:rPr>
                <a:t>System Services</a:t>
              </a:r>
              <a:endParaRPr lang="en-US" sz="1400" b="1" dirty="0">
                <a:solidFill>
                  <a:prstClr val="white"/>
                </a:solidFill>
                <a:ea typeface="ＭＳ Ｐゴシック" pitchFamily="16" charset="-128"/>
              </a:endParaRP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5488369" y="4180908"/>
              <a:ext cx="613111" cy="23636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12 Timers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7914811" y="4180907"/>
              <a:ext cx="949029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2 12-bit ADCs</a:t>
              </a:r>
              <a:r>
                <a:rPr kumimoji="0" lang="en-US" sz="1100" b="1" i="0" u="none" strike="noStrike" kern="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(1)</a:t>
              </a: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3529714" y="4180908"/>
              <a:ext cx="927991" cy="23636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Simple </a:t>
              </a:r>
              <a:r>
                <a:rPr kumimoji="0" lang="en-US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Pwr</a:t>
              </a: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kumimoji="0" lang="en-US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Seq</a:t>
              </a:r>
              <a:endPara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6141254" y="4180908"/>
              <a:ext cx="861762" cy="236367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36000" rIns="0" bIns="36000" rtlCol="0" anchor="t" anchorCtr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SyncTimer32K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3507599" y="4544409"/>
              <a:ext cx="5402340" cy="1450526"/>
            </a:xfrm>
            <a:prstGeom prst="roundRect">
              <a:avLst/>
            </a:prstGeom>
            <a:solidFill>
              <a:srgbClr val="EEECE1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581352" y="4503465"/>
              <a:ext cx="5297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646E6E"/>
                  </a:solidFill>
                  <a:latin typeface="Calibri" pitchFamily="34" charset="0"/>
                  <a:ea typeface="ＭＳ Ｐゴシック" pitchFamily="16" charset="-128"/>
                  <a:cs typeface="Calibri" pitchFamily="34" charset="0"/>
                </a:rPr>
                <a:t>Connectivity and IOs</a:t>
              </a:r>
              <a:endParaRPr lang="en-US" sz="1600" b="1" dirty="0">
                <a:solidFill>
                  <a:srgbClr val="646E6E"/>
                </a:solidFill>
                <a:latin typeface="Calibri" pitchFamily="34" charset="0"/>
                <a:ea typeface="ＭＳ Ｐゴシック" pitchFamily="16" charset="-128"/>
                <a:cs typeface="Calibri" pitchFamily="34" charset="0"/>
              </a:endParaRP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220537" y="4788324"/>
              <a:ext cx="799066" cy="387683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PWM x6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7914811" y="4774310"/>
              <a:ext cx="939738" cy="489815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NAND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/NOR (16bit ECC)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7914811" y="5340305"/>
              <a:ext cx="939738" cy="552879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3 MMC/ SD/SDIO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374387" y="4787958"/>
              <a:ext cx="768823" cy="277690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CAN x2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4577957" y="5311939"/>
              <a:ext cx="734261" cy="593554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USB2 OTG +PHY x2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5371783" y="5120866"/>
              <a:ext cx="771380" cy="415528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eCAP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/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eQEP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x3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562845" y="4789938"/>
              <a:ext cx="950722" cy="796462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EMAC 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2-port switch 10/100/1G w/1588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5385431" y="5599043"/>
              <a:ext cx="757981" cy="302409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HDQ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3570845" y="5653634"/>
              <a:ext cx="942868" cy="249563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QSPI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348376" y="947646"/>
              <a:ext cx="129076" cy="3049564"/>
            </a:xfrm>
            <a:prstGeom prst="round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467346" y="665418"/>
              <a:ext cx="5481204" cy="318788"/>
            </a:xfrm>
            <a:prstGeom prst="round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5712475" y="2799082"/>
              <a:ext cx="1285772" cy="269446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 Touch Screen Controller</a:t>
              </a:r>
              <a:r>
                <a:rPr kumimoji="0" lang="en-US" sz="1200" b="1" i="0" u="none" strike="noStrike" kern="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(1)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712475" y="3115259"/>
              <a:ext cx="1285772" cy="738414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Processing</a:t>
              </a:r>
            </a:p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Overlay, Resizing, Color Space Conversion, etc.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577957" y="4788325"/>
              <a:ext cx="764866" cy="449824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Camera I/F (2x Parallel)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7100439" y="4789938"/>
              <a:ext cx="739008" cy="386120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McASP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x2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7111705" y="5230050"/>
              <a:ext cx="739008" cy="309832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GPIO</a:t>
              </a: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7111705" y="5599043"/>
              <a:ext cx="739007" cy="302410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UART x6</a:t>
              </a: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6222765" y="5222456"/>
              <a:ext cx="796879" cy="317184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SPI x5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6227891" y="5599044"/>
              <a:ext cx="791846" cy="302410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I2C x3</a:t>
              </a:r>
            </a:p>
          </p:txBody>
        </p:sp>
        <p:grpSp>
          <p:nvGrpSpPr>
            <p:cNvPr id="2" name="Group 3"/>
            <p:cNvGrpSpPr/>
            <p:nvPr/>
          </p:nvGrpSpPr>
          <p:grpSpPr>
            <a:xfrm>
              <a:off x="7372549" y="2968140"/>
              <a:ext cx="1609344" cy="960997"/>
              <a:chOff x="7435113" y="2929735"/>
              <a:chExt cx="1609344" cy="960997"/>
            </a:xfrm>
          </p:grpSpPr>
          <p:sp>
            <p:nvSpPr>
              <p:cNvPr id="219" name="Rounded Rectangle 218"/>
              <p:cNvSpPr/>
              <p:nvPr/>
            </p:nvSpPr>
            <p:spPr>
              <a:xfrm>
                <a:off x="7435113" y="2929735"/>
                <a:ext cx="1609344" cy="960997"/>
              </a:xfrm>
              <a:prstGeom prst="roundRect">
                <a:avLst>
                  <a:gd name="adj" fmla="val 9674"/>
                </a:avLst>
              </a:prstGeom>
              <a:solidFill>
                <a:srgbClr val="4BACC6">
                  <a:lumMod val="75000"/>
                </a:srgbClr>
              </a:solidFill>
              <a:ln w="25400" cap="flat" cmpd="sng" algn="ctr">
                <a:solidFill>
                  <a:srgbClr val="9BBB59">
                    <a:lumMod val="20000"/>
                    <a:lumOff val="80000"/>
                  </a:srgbClr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Security </a:t>
                </a:r>
                <a:r>
                  <a:rPr kumimoji="0" lang="en-US" sz="15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AccelerationPac</a:t>
                </a:r>
                <a:endParaRPr kumimoji="0" 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Crypto, Secure boot</a:t>
                </a:r>
              </a:p>
              <a:p>
                <a:pPr marL="0" marR="0" lvl="0" indent="0" algn="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  <p:pic>
            <p:nvPicPr>
              <p:cNvPr id="248" name="Picture 247" descr="Master_Lock_140D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  <a:lum bright="10000"/>
              </a:blip>
              <a:stretch>
                <a:fillRect/>
              </a:stretch>
            </p:blipFill>
            <p:spPr>
              <a:xfrm>
                <a:off x="7533631" y="3040595"/>
                <a:ext cx="300934" cy="247779"/>
              </a:xfrm>
              <a:prstGeom prst="rect">
                <a:avLst/>
              </a:prstGeom>
            </p:spPr>
          </p:pic>
        </p:grpSp>
        <p:grpSp>
          <p:nvGrpSpPr>
            <p:cNvPr id="3" name="Group 248"/>
            <p:cNvGrpSpPr/>
            <p:nvPr/>
          </p:nvGrpSpPr>
          <p:grpSpPr>
            <a:xfrm>
              <a:off x="3721094" y="4589509"/>
              <a:ext cx="224413" cy="147530"/>
              <a:chOff x="6362701" y="4572000"/>
              <a:chExt cx="228599" cy="152400"/>
            </a:xfrm>
          </p:grpSpPr>
          <p:sp>
            <p:nvSpPr>
              <p:cNvPr id="250" name="Down Arrow 249"/>
              <p:cNvSpPr/>
              <p:nvPr/>
            </p:nvSpPr>
            <p:spPr>
              <a:xfrm>
                <a:off x="6362701" y="4572000"/>
                <a:ext cx="119506" cy="152400"/>
              </a:xfrm>
              <a:prstGeom prst="downArrow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12700" cap="flat" cmpd="sng" algn="ctr">
                <a:solidFill>
                  <a:srgbClr val="4F81BD">
                    <a:lumMod val="20000"/>
                    <a:lumOff val="8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00" b="1" kern="0">
                  <a:solidFill>
                    <a:sysClr val="window" lastClr="FFFFFF"/>
                  </a:solidFill>
                  <a:latin typeface="Calibri" pitchFamily="34" charset="0"/>
                  <a:ea typeface="ＭＳ Ｐゴシック" pitchFamily="16" charset="-128"/>
                  <a:cs typeface="Calibri" pitchFamily="34" charset="0"/>
                </a:endParaRPr>
              </a:p>
            </p:txBody>
          </p:sp>
          <p:sp>
            <p:nvSpPr>
              <p:cNvPr id="251" name="Down Arrow 250"/>
              <p:cNvSpPr/>
              <p:nvPr/>
            </p:nvSpPr>
            <p:spPr>
              <a:xfrm rot="10800000">
                <a:off x="6471794" y="4572000"/>
                <a:ext cx="119506" cy="152400"/>
              </a:xfrm>
              <a:prstGeom prst="downArrow">
                <a:avLst/>
              </a:prstGeom>
              <a:solidFill>
                <a:sysClr val="windowText" lastClr="000000">
                  <a:lumMod val="85000"/>
                  <a:lumOff val="15000"/>
                </a:sysClr>
              </a:solidFill>
              <a:ln w="12700" cap="flat" cmpd="sng" algn="ctr">
                <a:solidFill>
                  <a:srgbClr val="4F81BD">
                    <a:lumMod val="20000"/>
                    <a:lumOff val="8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000" b="1" kern="0">
                  <a:solidFill>
                    <a:sysClr val="window" lastClr="FFFFFF"/>
                  </a:solidFill>
                  <a:latin typeface="Calibri" pitchFamily="34" charset="0"/>
                  <a:ea typeface="ＭＳ Ｐゴシック" pitchFamily="16" charset="-128"/>
                  <a:cs typeface="Calibri" pitchFamily="34" charset="0"/>
                </a:endParaRPr>
              </a:p>
            </p:txBody>
          </p:sp>
        </p:grpSp>
        <p:sp>
          <p:nvSpPr>
            <p:cNvPr id="254" name="Rounded Rectangle 253"/>
            <p:cNvSpPr/>
            <p:nvPr/>
          </p:nvSpPr>
          <p:spPr>
            <a:xfrm>
              <a:off x="3496968" y="3292997"/>
              <a:ext cx="1753383" cy="288404"/>
            </a:xfrm>
            <a:prstGeom prst="round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256KB L3</a:t>
              </a:r>
              <a:r>
                <a:rPr kumimoji="0" lang="en-US" sz="1200" b="1" i="0" u="none" strike="noStrike" kern="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Shared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RAM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3496968" y="3581401"/>
              <a:ext cx="1753383" cy="346114"/>
            </a:xfrm>
            <a:prstGeom prst="round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>
              <a:outerShdw blurRad="88900" dist="63500" dir="66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/>
            <a:p>
              <a:pPr lvl="0"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32-bit</a:t>
              </a:r>
              <a:r>
                <a:rPr kumimoji="0" lang="en-US" sz="1200" b="1" i="0" u="none" strike="noStrike" kern="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LPDDR2/DDR3/DDR3L</a:t>
              </a:r>
              <a:r>
                <a:rPr kumimoji="0" lang="en-US" sz="1200" b="1" i="0" u="none" strike="noStrike" kern="0" cap="none" spc="0" normalizeH="0" baseline="30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(2)</a:t>
              </a:r>
              <a:endParaRPr kumimoji="0" lang="en-US" sz="1200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pic>
          <p:nvPicPr>
            <p:cNvPr id="256" name="Picture 61" descr="TI bug white copy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75984" y="722382"/>
              <a:ext cx="214394" cy="223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3" name="Rounded Rectangle 222"/>
            <p:cNvSpPr/>
            <p:nvPr/>
          </p:nvSpPr>
          <p:spPr>
            <a:xfrm>
              <a:off x="7373266" y="1032008"/>
              <a:ext cx="1607910" cy="1894072"/>
            </a:xfrm>
            <a:prstGeom prst="roundRect">
              <a:avLst/>
            </a:prstGeom>
            <a:solidFill>
              <a:srgbClr val="4BACC6">
                <a:lumMod val="75000"/>
              </a:srgbClr>
            </a:solidFill>
            <a:ln w="25400" cap="flat" cmpd="sng" algn="ctr">
              <a:solidFill>
                <a:srgbClr val="9BBB59">
                  <a:lumMod val="20000"/>
                  <a:lumOff val="80000"/>
                </a:srgb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PRU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38" name="Rounded Rectangle 237"/>
            <p:cNvSpPr/>
            <p:nvPr/>
          </p:nvSpPr>
          <p:spPr>
            <a:xfrm flipH="1">
              <a:off x="7399873" y="1393534"/>
              <a:ext cx="1554697" cy="1484502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>
                  <a:solidFill>
                    <a:srgbClr val="4F81BD"/>
                  </a:solidFill>
                  <a:latin typeface="Calibri" pitchFamily="34" charset="0"/>
                  <a:cs typeface="Calibri" pitchFamily="34" charset="0"/>
                </a:rPr>
                <a:t>Industrial</a:t>
              </a: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 kern="0" dirty="0" smtClean="0">
                  <a:solidFill>
                    <a:srgbClr val="4F81BD"/>
                  </a:solidFill>
                  <a:latin typeface="Calibri" pitchFamily="34" charset="0"/>
                  <a:cs typeface="Calibri" pitchFamily="34" charset="0"/>
                </a:rPr>
                <a:t>Communication Subsystem</a:t>
              </a:r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000" kern="0" dirty="0" err="1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EtherCAT</a:t>
              </a:r>
              <a:r>
                <a:rPr lang="en-US" sz="1000" b="1" dirty="0" smtClean="0">
                  <a:solidFill>
                    <a:srgbClr val="000000"/>
                  </a:solidFill>
                  <a:latin typeface="Arial Narrow" pitchFamily="34" charset="0"/>
                  <a:cs typeface="Times New Roman" pitchFamily="18" charset="0"/>
                </a:rPr>
                <a:t>®</a:t>
              </a:r>
              <a:r>
                <a:rPr lang="en-US" sz="1000" kern="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,</a:t>
              </a:r>
              <a:r>
                <a:rPr lang="en-US" sz="1000" kern="0" dirty="0" err="1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PROFINET</a:t>
              </a:r>
              <a:r>
                <a:rPr lang="en-US" sz="1000" b="1" dirty="0">
                  <a:solidFill>
                    <a:srgbClr val="000000"/>
                  </a:solidFill>
                  <a:latin typeface="Arial Narrow" pitchFamily="34" charset="0"/>
                  <a:cs typeface="Times New Roman" pitchFamily="18" charset="0"/>
                </a:rPr>
                <a:t>®</a:t>
              </a: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000" kern="0" dirty="0" err="1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EtherNET</a:t>
              </a: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/IP</a:t>
              </a:r>
              <a:r>
                <a:rPr lang="en-US" sz="1000" b="1" dirty="0" smtClean="0">
                  <a:solidFill>
                    <a:srgbClr val="000000"/>
                  </a:solidFill>
                  <a:latin typeface="Arial Narrow" pitchFamily="34" charset="0"/>
                  <a:cs typeface="Times New Roman" pitchFamily="18" charset="0"/>
                </a:rPr>
                <a:t>™</a:t>
              </a:r>
              <a:r>
                <a:rPr lang="en-US" sz="1000" b="1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000" kern="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br>
                <a:rPr lang="en-US" sz="1000" kern="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en-US" sz="1000" kern="0" dirty="0" smtClean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Motor </a:t>
              </a: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Feedback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Protocols +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kern="0" dirty="0">
                  <a:solidFill>
                    <a:prstClr val="black"/>
                  </a:solidFill>
                  <a:latin typeface="Calibri" pitchFamily="34" charset="0"/>
                  <a:cs typeface="Calibri" pitchFamily="34" charset="0"/>
                </a:rPr>
                <a:t>Sigma  Delta</a:t>
              </a:r>
            </a:p>
          </p:txBody>
        </p:sp>
        <p:pic>
          <p:nvPicPr>
            <p:cNvPr id="257" name="Picture 6" descr="http://blogs.msdn.com/blogfiles/gblock/WindowsLiveWriter/MoreWebClientgoodnessshippingWCSF2.0_C95C/Robotic%20Arm_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ackgroundRemoval t="7708" b="90000" l="9063" r="90000"/>
                      </a14:imgEffect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7354" y="971080"/>
              <a:ext cx="650471" cy="48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1"/>
            <p:cNvGrpSpPr/>
            <p:nvPr/>
          </p:nvGrpSpPr>
          <p:grpSpPr>
            <a:xfrm>
              <a:off x="3496963" y="1019388"/>
              <a:ext cx="1742529" cy="2106691"/>
              <a:chOff x="3540719" y="1057793"/>
              <a:chExt cx="1742529" cy="2106691"/>
            </a:xfrm>
          </p:grpSpPr>
          <p:sp>
            <p:nvSpPr>
              <p:cNvPr id="205" name="Rounded Rectangle 204"/>
              <p:cNvSpPr/>
              <p:nvPr/>
            </p:nvSpPr>
            <p:spPr>
              <a:xfrm flipH="1">
                <a:off x="3540719" y="1057793"/>
                <a:ext cx="1742529" cy="2106691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  <p:pic>
            <p:nvPicPr>
              <p:cNvPr id="64" name="Picture 15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 flipH="1">
                <a:off x="3731750" y="1185264"/>
                <a:ext cx="527010" cy="662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Rounded Rectangle 64"/>
              <p:cNvSpPr/>
              <p:nvPr/>
            </p:nvSpPr>
            <p:spPr>
              <a:xfrm>
                <a:off x="3772482" y="2047397"/>
                <a:ext cx="1371322" cy="260209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accent3"/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b="1" kern="0" dirty="0" smtClean="0">
                    <a:latin typeface="Calibri" pitchFamily="34" charset="0"/>
                    <a:cs typeface="Calibri" pitchFamily="34" charset="0"/>
                  </a:rPr>
                  <a:t>32K/32K L1</a:t>
                </a:r>
                <a:endParaRPr lang="en-US" sz="1100" b="1" kern="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3772482" y="2368523"/>
                <a:ext cx="1371322" cy="260877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accent3"/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kern="0" dirty="0">
                    <a:latin typeface="Calibri" pitchFamily="34" charset="0"/>
                    <a:cs typeface="Calibri" pitchFamily="34" charset="0"/>
                  </a:rPr>
                  <a:t>256K L2 / L3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3768211" y="2690317"/>
                <a:ext cx="1379864" cy="239418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accent3"/>
                </a:solidFill>
                <a:prstDash val="solid"/>
              </a:ln>
              <a:effectLst>
                <a:outerShdw blurRad="88900" dist="63500" dir="6600000" algn="ctr">
                  <a:srgbClr val="000000">
                    <a:alpha val="32000"/>
                  </a:srgbClr>
                </a:outerShdw>
              </a:effectLst>
            </p:spPr>
            <p:txBody>
              <a:bodyPr rtlCol="0" anchor="ctr"/>
              <a:lstStyle/>
              <a:p>
                <a:pPr algn="ctr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b="1" kern="0" dirty="0" smtClean="0">
                    <a:latin typeface="Calibri" pitchFamily="34" charset="0"/>
                    <a:cs typeface="Calibri" pitchFamily="34" charset="0"/>
                  </a:rPr>
                  <a:t>64K  RAM  </a:t>
                </a:r>
                <a:endParaRPr lang="en-US" sz="1100" b="1" kern="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 flipH="1">
                <a:off x="4185642" y="1159724"/>
                <a:ext cx="10776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latin typeface="Calibri" pitchFamily="34" charset="0"/>
                    <a:ea typeface="ＭＳ Ｐゴシック" pitchFamily="16" charset="-128"/>
                    <a:cs typeface="Calibri" pitchFamily="34" charset="0"/>
                  </a:rPr>
                  <a:t>ARM®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>
                    <a:latin typeface="Calibri" pitchFamily="34" charset="0"/>
                    <a:ea typeface="ＭＳ Ｐゴシック" pitchFamily="16" charset="-128"/>
                    <a:cs typeface="Calibri" pitchFamily="34" charset="0"/>
                  </a:rPr>
                  <a:t>Cortex </a:t>
                </a:r>
                <a:r>
                  <a:rPr lang="en-US" sz="1200" b="1" dirty="0" smtClean="0">
                    <a:latin typeface="Calibri" pitchFamily="34" charset="0"/>
                    <a:ea typeface="ＭＳ Ｐゴシック" pitchFamily="16" charset="-128"/>
                    <a:cs typeface="Calibri" pitchFamily="34" charset="0"/>
                  </a:rPr>
                  <a:t>A9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latin typeface="Calibri" pitchFamily="34" charset="0"/>
                    <a:ea typeface="ＭＳ Ｐゴシック" pitchFamily="16" charset="-128"/>
                    <a:cs typeface="Calibri" pitchFamily="34" charset="0"/>
                  </a:rPr>
                  <a:t>Up to 1 GHz</a:t>
                </a:r>
                <a:endParaRPr lang="en-US" sz="1200" dirty="0">
                  <a:latin typeface="Calibri" pitchFamily="34" charset="0"/>
                  <a:ea typeface="ＭＳ Ｐゴシック" pitchFamily="16" charset="-128"/>
                  <a:cs typeface="Calibri" pitchFamily="34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b="1" dirty="0" smtClean="0">
                  <a:latin typeface="Calibri" pitchFamily="34" charset="0"/>
                  <a:ea typeface="ＭＳ Ｐゴシック" pitchFamily="16" charset="-128"/>
                  <a:cs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0626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8_KeyStoneOLT">
  <a:themeElements>
    <a:clrScheme name="KeyStoneOL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KeyStoneOL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KeyStoneOL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14509</TotalTime>
  <Words>4230</Words>
  <Application>Microsoft Office PowerPoint</Application>
  <PresentationFormat>On-screen Show (4:3)</PresentationFormat>
  <Paragraphs>1030</Paragraphs>
  <Slides>69</Slides>
  <Notes>39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FinalPowerpoint</vt:lpstr>
      <vt:lpstr>78_KeyStoneOLT</vt:lpstr>
      <vt:lpstr>Sitara Devices Overview</vt:lpstr>
      <vt:lpstr>Agenda</vt:lpstr>
      <vt:lpstr>Sitara Architecture Overview: Processors</vt:lpstr>
      <vt:lpstr>Hero Processors Available Today</vt:lpstr>
      <vt:lpstr>Slide 5</vt:lpstr>
      <vt:lpstr>AM437x: A Scalable Platform with 4 pin-to-pin Compatible Devices</vt:lpstr>
      <vt:lpstr>Sitara Applications</vt:lpstr>
      <vt:lpstr>Slide 8</vt:lpstr>
      <vt:lpstr>AM437x Cortex™A9-based Processors</vt:lpstr>
      <vt:lpstr>Slide 10</vt:lpstr>
      <vt:lpstr> AM437x Architecture Overview Processors and Co-processors </vt:lpstr>
      <vt:lpstr>Cortex-A9 (AM437x) vs  Cortex-A8 (AM335x)</vt:lpstr>
      <vt:lpstr>Cortex-A9 Features</vt:lpstr>
      <vt:lpstr>Cortex-A9 Features</vt:lpstr>
      <vt:lpstr>SIMD Engine NEON</vt:lpstr>
      <vt:lpstr>NEON Registers </vt:lpstr>
      <vt:lpstr>Vector Floating Point (VFP)</vt:lpstr>
      <vt:lpstr>Programmable Real-Time Unit (PRU) Subsystem</vt:lpstr>
      <vt:lpstr>Display Subsystem (DSS)</vt:lpstr>
      <vt:lpstr>Display Subsystem (DSS)</vt:lpstr>
      <vt:lpstr>Graphic Accelerator SGX530  (Imagination Technologies)</vt:lpstr>
      <vt:lpstr>Crypto Hardware Accelerator</vt:lpstr>
      <vt:lpstr>Sitara Architecture Overview: Peripherals</vt:lpstr>
      <vt:lpstr> AM437x Architecture: Peripherals </vt:lpstr>
      <vt:lpstr>Camera Subsystem (2x)</vt:lpstr>
      <vt:lpstr>Camera Subsystem</vt:lpstr>
      <vt:lpstr>EMAC: Ethernet Media Access Controller</vt:lpstr>
      <vt:lpstr>Slide 28</vt:lpstr>
      <vt:lpstr>Universal Serial Bus (USB 2.0)</vt:lpstr>
      <vt:lpstr>Universal Serial Bus (USB 2.0)</vt:lpstr>
      <vt:lpstr>External Memory Interfaces</vt:lpstr>
      <vt:lpstr>AM437x: Numerous Serial Peripherals</vt:lpstr>
      <vt:lpstr>AM437x: Numerous Serial Peripherals</vt:lpstr>
      <vt:lpstr>AM437x: Two ADCs</vt:lpstr>
      <vt:lpstr>Sitara Architecture Overview: Buses &amp; Memory</vt:lpstr>
      <vt:lpstr>Sitara Architecture: Memory and Buses</vt:lpstr>
      <vt:lpstr>Sitara Memory</vt:lpstr>
      <vt:lpstr>AM437x Memory Interface (LPDDR2/DDR3)</vt:lpstr>
      <vt:lpstr>AM437x DDR3 Low Power</vt:lpstr>
      <vt:lpstr> Buses and Memory: Inter-Connect   </vt:lpstr>
      <vt:lpstr> Buses and Memory: Inter-Connect  </vt:lpstr>
      <vt:lpstr>Clocks</vt:lpstr>
      <vt:lpstr>System Enhancements over AM335x</vt:lpstr>
      <vt:lpstr>System Enhancements over AM335x</vt:lpstr>
      <vt:lpstr>AM437x ROM</vt:lpstr>
      <vt:lpstr>AM437x Differentiation vs. AM335x</vt:lpstr>
      <vt:lpstr>Package</vt:lpstr>
      <vt:lpstr>Tools and Software: Development Tools</vt:lpstr>
      <vt:lpstr>Getting Started Guide http://processors.wiki.ti.com/index.php/Sitara_Linux_SDK_Getting_Started_Guide</vt:lpstr>
      <vt:lpstr>Software and Tools Page http://www.ti.com/lsds/ti/arm/sitara_arm_cortex_a_processor/arm_cortex_a9_core/am437x_arm_cortex_a9/tools_software.page</vt:lpstr>
      <vt:lpstr>Software Product Page  http://software-dl.ti.com/sitara_linux/esd/AM335xSDK/latest/index_FDS.html</vt:lpstr>
      <vt:lpstr>Software Product Page  http://software-dl.ti.com/sitara_linux/esd/AM335xSDK/latest/index_FDS.html</vt:lpstr>
      <vt:lpstr>Software Product Page  http://software-dl.ti.com/sitara_linux/esd/AM335xSDK/latest/index_FDS.html</vt:lpstr>
      <vt:lpstr>Software Product Page  http://software-dl.ti.com/sitara_linux/esd/AM335xSDK/latest/index_FDS.html</vt:lpstr>
      <vt:lpstr>Development Tools http://www.ti.com/lsds/ti/arm/sitara_arm_cortex_a_processor/arm_cortex_a9_core/am437x_arm_cortex_a9/tools_software.page#tools</vt:lpstr>
      <vt:lpstr>Development Tools http://www.ti.com/lsds/ti/arm/sitara_arm_cortex_a_processor/arm_cortex_a9_core/am437x_arm_cortex_a9/tools_software.page#tools</vt:lpstr>
      <vt:lpstr>TI Reference Designs  http://www.ti.com/general/docs/refdesignsearchresults.tsp?keyword=am335x </vt:lpstr>
      <vt:lpstr>TI Reference Designs  http://www.ti.com/general/docs/refdesignsearchresults.tsp?keyword=am437x </vt:lpstr>
      <vt:lpstr>Tools and Software: Linux SDK</vt:lpstr>
      <vt:lpstr>Linux SDK</vt:lpstr>
      <vt:lpstr>Linux SDK Directories (1)</vt:lpstr>
      <vt:lpstr>Linux SDK Directories (2)</vt:lpstr>
      <vt:lpstr>Tools and Software: Development Platforms</vt:lpstr>
      <vt:lpstr>AM335x Development Platforms</vt:lpstr>
      <vt:lpstr>AM335x Development Platforms</vt:lpstr>
      <vt:lpstr>AM437x EVMs and Development Tools</vt:lpstr>
      <vt:lpstr>Peripheral Support on AM437x GP EVM</vt:lpstr>
      <vt:lpstr>Slide 68</vt:lpstr>
      <vt:lpstr>For More Information</vt:lpstr>
    </vt:vector>
  </TitlesOfParts>
  <Company>Texas Instruments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Greene, Matt</dc:creator>
  <cp:lastModifiedBy>Robert J. Hillard</cp:lastModifiedBy>
  <cp:revision>299</cp:revision>
  <cp:lastPrinted>2014-10-31T10:45:55Z</cp:lastPrinted>
  <dcterms:created xsi:type="dcterms:W3CDTF">2007-12-19T20:51:45Z</dcterms:created>
  <dcterms:modified xsi:type="dcterms:W3CDTF">2014-11-11T06:15:18Z</dcterms:modified>
</cp:coreProperties>
</file>